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6" r:id="rId7"/>
    <p:sldId id="268" r:id="rId8"/>
    <p:sldId id="267" r:id="rId9"/>
    <p:sldId id="270" r:id="rId10"/>
    <p:sldId id="271" r:id="rId11"/>
    <p:sldId id="264" r:id="rId12"/>
    <p:sldId id="272" r:id="rId13"/>
    <p:sldId id="273" r:id="rId14"/>
    <p:sldId id="280" r:id="rId15"/>
    <p:sldId id="274" r:id="rId16"/>
    <p:sldId id="282" r:id="rId17"/>
    <p:sldId id="275" r:id="rId18"/>
    <p:sldId id="276" r:id="rId19"/>
    <p:sldId id="277" r:id="rId20"/>
    <p:sldId id="278" r:id="rId21"/>
    <p:sldId id="279" r:id="rId22"/>
    <p:sldId id="331" r:id="rId23"/>
    <p:sldId id="26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092414a66bccd8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E9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24" autoAdjust="0"/>
  </p:normalViewPr>
  <p:slideViewPr>
    <p:cSldViewPr snapToGrid="0">
      <p:cViewPr varScale="1">
        <p:scale>
          <a:sx n="96" d="100"/>
          <a:sy n="96" d="100"/>
        </p:scale>
        <p:origin x="11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23CF5-8156-4E63-AA64-FB8356F4DB7E}"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65597-4788-4C07-912F-7DD9FBB3EBA5}" type="slidenum">
              <a:rPr lang="zh-CN" altLang="en-US" smtClean="0"/>
              <a:t>‹#›</a:t>
            </a:fld>
            <a:endParaRPr lang="zh-CN" altLang="en-US"/>
          </a:p>
        </p:txBody>
      </p:sp>
    </p:spTree>
    <p:extLst>
      <p:ext uri="{BB962C8B-B14F-4D97-AF65-F5344CB8AC3E}">
        <p14:creationId xmlns:p14="http://schemas.microsoft.com/office/powerpoint/2010/main" val="1166889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第一代人工神经网络能追溯到ＭＰ神经元模型   输出为</a:t>
            </a:r>
            <a:r>
              <a:rPr lang="en-US" altLang="zh-CN" dirty="0"/>
              <a:t>bool</a:t>
            </a:r>
            <a:r>
              <a:rPr lang="zh-CN" altLang="en-US" dirty="0"/>
              <a:t>逻辑变量 其工程上的实践是 感知器      是单层网络，无法描述很多的复杂函数关系   ；  </a:t>
            </a:r>
            <a:endParaRPr lang="en-US" altLang="zh-CN" dirty="0"/>
          </a:p>
          <a:p>
            <a:r>
              <a:rPr lang="zh-CN" altLang="en-US" dirty="0"/>
              <a:t>第二代</a:t>
            </a:r>
            <a:r>
              <a:rPr lang="en-US" altLang="zh-CN" dirty="0"/>
              <a:t>…</a:t>
            </a:r>
            <a:r>
              <a:rPr lang="zh-CN" altLang="en-US" dirty="0"/>
              <a:t>则以Ｈｏｐｆｉｅｌｄ神经元模型为代表  使用连续函数作为神经元的激活函数，成功解决了</a:t>
            </a:r>
            <a:r>
              <a:rPr lang="en-US" altLang="zh-CN" dirty="0"/>
              <a:t>NP</a:t>
            </a:r>
            <a:r>
              <a:rPr lang="zh-CN" altLang="en-US" dirty="0"/>
              <a:t>完全型的旅行商问题；</a:t>
            </a:r>
            <a:r>
              <a:rPr lang="en-US" altLang="zh-CN" dirty="0"/>
              <a:t>BP</a:t>
            </a:r>
            <a:r>
              <a:rPr lang="zh-CN" altLang="en-US" dirty="0"/>
              <a:t>算法取得了很大的成功   </a:t>
            </a:r>
            <a:endParaRPr lang="en-US" altLang="zh-CN"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4</a:t>
            </a:fld>
            <a:endParaRPr lang="zh-CN" altLang="en-US"/>
          </a:p>
        </p:txBody>
      </p:sp>
    </p:spTree>
    <p:extLst>
      <p:ext uri="{BB962C8B-B14F-4D97-AF65-F5344CB8AC3E}">
        <p14:creationId xmlns:p14="http://schemas.microsoft.com/office/powerpoint/2010/main" val="477653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网络示意图，由几个突触前输入神经元和一个通过</a:t>
            </a:r>
            <a:r>
              <a:rPr lang="en-US" altLang="zh-CN" dirty="0"/>
              <a:t>PCM</a:t>
            </a:r>
            <a:r>
              <a:rPr lang="zh-CN" altLang="en-US" dirty="0"/>
              <a:t>突触连接的突触后输出神经元组成。使用</a:t>
            </a:r>
            <a:r>
              <a:rPr lang="en-US" altLang="zh-CN" dirty="0"/>
              <a:t>PCM</a:t>
            </a:r>
            <a:r>
              <a:rPr lang="zh-CN" altLang="en-US" dirty="0"/>
              <a:t>单元对输入峰值进行加权，并使用</a:t>
            </a:r>
            <a:r>
              <a:rPr lang="en-US" altLang="zh-CN" dirty="0"/>
              <a:t>WDM</a:t>
            </a:r>
            <a:r>
              <a:rPr lang="zh-CN" altLang="en-US" dirty="0"/>
              <a:t>多路复用器（</a:t>
            </a:r>
            <a:r>
              <a:rPr lang="en-US" altLang="zh-CN" dirty="0"/>
              <a:t>MUX</a:t>
            </a:r>
            <a:r>
              <a:rPr lang="zh-CN" altLang="en-US" dirty="0"/>
              <a:t>）将其相加。如果突触后尖峰的积分功率超过某个阈值，环形谐振器上的</a:t>
            </a:r>
            <a:r>
              <a:rPr lang="en-US" altLang="zh-CN" dirty="0"/>
              <a:t>PCM</a:t>
            </a:r>
            <a:r>
              <a:rPr lang="zh-CN" altLang="en-US" dirty="0"/>
              <a:t>单元将切换并产生输出脉冲（神经元尖峰）。</a:t>
            </a:r>
            <a:endParaRPr lang="en-US" altLang="zh-CN" dirty="0"/>
          </a:p>
          <a:p>
            <a:r>
              <a:rPr lang="en-US" altLang="zh-CN" dirty="0"/>
              <a:t>PCM</a:t>
            </a:r>
            <a:r>
              <a:rPr lang="zh-CN" altLang="en-US" dirty="0"/>
              <a:t>（相变材料）</a:t>
            </a:r>
          </a:p>
        </p:txBody>
      </p:sp>
      <p:sp>
        <p:nvSpPr>
          <p:cNvPr id="4" name="灯片编号占位符 3"/>
          <p:cNvSpPr>
            <a:spLocks noGrp="1"/>
          </p:cNvSpPr>
          <p:nvPr>
            <p:ph type="sldNum" sz="quarter" idx="5"/>
          </p:nvPr>
        </p:nvSpPr>
        <p:spPr/>
        <p:txBody>
          <a:bodyPr/>
          <a:lstStyle/>
          <a:p>
            <a:fld id="{B4865597-4788-4C07-912F-7DD9FBB3EBA5}" type="slidenum">
              <a:rPr lang="zh-CN" altLang="en-US" smtClean="0"/>
              <a:t>14</a:t>
            </a:fld>
            <a:endParaRPr lang="zh-CN" altLang="en-US"/>
          </a:p>
        </p:txBody>
      </p:sp>
    </p:spTree>
    <p:extLst>
      <p:ext uri="{BB962C8B-B14F-4D97-AF65-F5344CB8AC3E}">
        <p14:creationId xmlns:p14="http://schemas.microsoft.com/office/powerpoint/2010/main" val="3551228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光子神经形态计算的一个非常有前途的方法是基于相变材料（</a:t>
            </a:r>
            <a:r>
              <a:rPr lang="en-US" altLang="zh-CN" dirty="0"/>
              <a:t>PCM</a:t>
            </a:r>
            <a:r>
              <a:rPr lang="zh-CN" altLang="en-US" dirty="0"/>
              <a:t>）和设备，因为这些材料和设备显示出内在的能力，能够在硬件中提供神经元的基本积分和激发功能以及突触的塑性加权操作；</a:t>
            </a:r>
            <a:endParaRPr lang="en-US" altLang="zh-CN" dirty="0"/>
          </a:p>
          <a:p>
            <a:r>
              <a:rPr lang="zh-CN" altLang="en-US" dirty="0"/>
              <a:t>当</a:t>
            </a:r>
            <a:r>
              <a:rPr lang="en-US" altLang="zh-CN" dirty="0"/>
              <a:t>PCM</a:t>
            </a:r>
            <a:r>
              <a:rPr lang="zh-CN" altLang="en-US" dirty="0"/>
              <a:t>细胞处于非晶态状态时，突触波导具有很高的透射性，代表着两个神经元之间的紧密联系。然而，在晶体状态下，大部分光被吸收，导致弱连接。</a:t>
            </a:r>
            <a:endParaRPr lang="en-US" altLang="zh-CN" dirty="0"/>
          </a:p>
          <a:p>
            <a:r>
              <a:rPr lang="zh-CN" altLang="en-US" dirty="0"/>
              <a:t>突触由光导纤维构成并通过集成在光导纤维顶部的</a:t>
            </a:r>
            <a:r>
              <a:rPr lang="en-US" altLang="zh-CN" dirty="0"/>
              <a:t>PCM</a:t>
            </a:r>
            <a:r>
              <a:rPr lang="zh-CN" altLang="en-US" dirty="0"/>
              <a:t>单元实现加权，该单元可以受控方式修改传播的光学模式</a:t>
            </a:r>
            <a:endParaRPr lang="en-US" altLang="zh-CN" dirty="0"/>
          </a:p>
          <a:p>
            <a:r>
              <a:rPr lang="zh-CN" altLang="en-US" dirty="0"/>
              <a:t>可塑性突触  波分复用器 </a:t>
            </a:r>
            <a:r>
              <a:rPr lang="en-US" altLang="zh-CN" dirty="0"/>
              <a:t>PCM</a:t>
            </a:r>
            <a:r>
              <a:rPr lang="zh-CN" altLang="en-US" dirty="0"/>
              <a:t>单元 环形谐振器</a:t>
            </a:r>
            <a:endParaRPr lang="en-US" altLang="zh-CN" dirty="0"/>
          </a:p>
          <a:p>
            <a:r>
              <a:rPr lang="zh-CN" altLang="en-US" dirty="0"/>
              <a:t>当神经元</a:t>
            </a:r>
            <a:r>
              <a:rPr lang="en-US" altLang="zh-CN" dirty="0"/>
              <a:t>PCM</a:t>
            </a:r>
            <a:r>
              <a:rPr lang="zh-CN" altLang="en-US" dirty="0"/>
              <a:t>细胞处于晶态时，沿“输出”波导发送的合适探测脉冲强烈耦合到环形谐振器中，因此不会观察到输出脉冲（尖峰）。然而，如果来自突触前神经元的加权输入脉冲的瞬时组合功率足够高，足以将神经元</a:t>
            </a:r>
            <a:r>
              <a:rPr lang="en-US" altLang="zh-CN" dirty="0"/>
              <a:t>PCM</a:t>
            </a:r>
            <a:r>
              <a:rPr lang="zh-CN" altLang="en-US" dirty="0"/>
              <a:t>细胞切换到其非晶态，则探测脉冲不再与环共振，并将通过环传输，从而产生输出神经尖峰。</a:t>
            </a:r>
          </a:p>
        </p:txBody>
      </p:sp>
      <p:sp>
        <p:nvSpPr>
          <p:cNvPr id="4" name="灯片编号占位符 3"/>
          <p:cNvSpPr>
            <a:spLocks noGrp="1"/>
          </p:cNvSpPr>
          <p:nvPr>
            <p:ph type="sldNum" sz="quarter" idx="5"/>
          </p:nvPr>
        </p:nvSpPr>
        <p:spPr/>
        <p:txBody>
          <a:bodyPr/>
          <a:lstStyle/>
          <a:p>
            <a:fld id="{B4865597-4788-4C07-912F-7DD9FBB3EBA5}" type="slidenum">
              <a:rPr lang="zh-CN" altLang="en-US" smtClean="0"/>
              <a:t>15</a:t>
            </a:fld>
            <a:endParaRPr lang="zh-CN" altLang="en-US"/>
          </a:p>
        </p:txBody>
      </p:sp>
    </p:spTree>
    <p:extLst>
      <p:ext uri="{BB962C8B-B14F-4D97-AF65-F5344CB8AC3E}">
        <p14:creationId xmlns:p14="http://schemas.microsoft.com/office/powerpoint/2010/main" val="3755479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17</a:t>
            </a:fld>
            <a:endParaRPr lang="zh-CN" altLang="en-US"/>
          </a:p>
        </p:txBody>
      </p:sp>
    </p:spTree>
    <p:extLst>
      <p:ext uri="{BB962C8B-B14F-4D97-AF65-F5344CB8AC3E}">
        <p14:creationId xmlns:p14="http://schemas.microsoft.com/office/powerpoint/2010/main" val="1220908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比基于帧的传统相机在该场景中的高速运动和导航任务中展现出巨大的潜力</a:t>
            </a:r>
          </a:p>
          <a:p>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18</a:t>
            </a:fld>
            <a:endParaRPr lang="zh-CN" altLang="en-US"/>
          </a:p>
        </p:txBody>
      </p:sp>
    </p:spTree>
    <p:extLst>
      <p:ext uri="{BB962C8B-B14F-4D97-AF65-F5344CB8AC3E}">
        <p14:creationId xmlns:p14="http://schemas.microsoft.com/office/powerpoint/2010/main" val="148087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动态视觉传感器（</a:t>
            </a:r>
            <a:r>
              <a:rPr lang="en-US" altLang="zh-CN" dirty="0"/>
              <a:t>DVS</a:t>
            </a:r>
            <a:r>
              <a:rPr lang="zh-CN" altLang="en-US" dirty="0"/>
              <a:t>）</a:t>
            </a:r>
            <a:endParaRPr lang="en-US" altLang="zh-CN" dirty="0"/>
          </a:p>
          <a:p>
            <a:r>
              <a:rPr lang="zh-CN" altLang="en-US" sz="1200" kern="1200" dirty="0">
                <a:solidFill>
                  <a:schemeClr val="tx1"/>
                </a:solidFill>
                <a:effectLst/>
                <a:latin typeface="+mn-lt"/>
                <a:ea typeface="+mn-ea"/>
                <a:cs typeface="+mn-cs"/>
              </a:rPr>
              <a:t>有源像素传感器（</a:t>
            </a:r>
            <a:r>
              <a:rPr lang="en-US" altLang="zh-CN" sz="1200" kern="1200" dirty="0">
                <a:solidFill>
                  <a:schemeClr val="tx1"/>
                </a:solidFill>
                <a:effectLst/>
                <a:latin typeface="+mn-lt"/>
                <a:ea typeface="+mn-ea"/>
                <a:cs typeface="+mn-cs"/>
              </a:rPr>
              <a:t>APS</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主要利用</a:t>
            </a:r>
            <a:r>
              <a:rPr lang="en-US" altLang="zh-CN" sz="1200" kern="1200" dirty="0">
                <a:solidFill>
                  <a:schemeClr val="tx1"/>
                </a:solidFill>
                <a:effectLst/>
                <a:latin typeface="+mn-lt"/>
                <a:ea typeface="+mn-ea"/>
                <a:cs typeface="+mn-cs"/>
              </a:rPr>
              <a:t>DVS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APS</a:t>
            </a:r>
            <a:r>
              <a:rPr lang="zh-CN" altLang="en-US" sz="1200" kern="1200" dirty="0">
                <a:solidFill>
                  <a:schemeClr val="tx1"/>
                </a:solidFill>
                <a:effectLst/>
                <a:latin typeface="+mn-lt"/>
                <a:ea typeface="+mn-ea"/>
                <a:cs typeface="+mn-cs"/>
              </a:rPr>
              <a:t>按需触发</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a:t>
            </a:r>
            <a:r>
              <a:rPr lang="zh-CN" altLang="en-US" sz="1200" kern="1200" dirty="0">
                <a:solidFill>
                  <a:schemeClr val="tx1"/>
                </a:solidFill>
                <a:effectLst/>
                <a:latin typeface="+mn-lt"/>
                <a:ea typeface="+mn-ea"/>
                <a:cs typeface="+mn-cs"/>
              </a:rPr>
              <a:t>是阈值</a:t>
            </a:r>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19</a:t>
            </a:fld>
            <a:endParaRPr lang="zh-CN" altLang="en-US"/>
          </a:p>
        </p:txBody>
      </p:sp>
    </p:spTree>
    <p:extLst>
      <p:ext uri="{BB962C8B-B14F-4D97-AF65-F5344CB8AC3E}">
        <p14:creationId xmlns:p14="http://schemas.microsoft.com/office/powerpoint/2010/main" val="152976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混合架构的使用归因于这样一个事实，即在完全成熟的</a:t>
            </a:r>
            <a:r>
              <a:rPr lang="en-US" altLang="zh-CN" dirty="0"/>
              <a:t>SNN</a:t>
            </a:r>
            <a:r>
              <a:rPr lang="zh-CN" altLang="en-US" dirty="0"/>
              <a:t>中，随着网络深度的增加，尖峰活动急剧减少。这通常被称为消失尖峰现象</a:t>
            </a:r>
            <a:r>
              <a:rPr lang="en-US" altLang="zh-CN" dirty="0"/>
              <a:t>[26]</a:t>
            </a:r>
            <a:r>
              <a:rPr lang="zh-CN" altLang="en-US" dirty="0"/>
              <a:t>，并可能导致深层</a:t>
            </a:r>
            <a:r>
              <a:rPr lang="en-US" altLang="zh-CN" dirty="0"/>
              <a:t>SNN</a:t>
            </a:r>
            <a:r>
              <a:rPr lang="zh-CN" altLang="en-US" dirty="0"/>
              <a:t>的性能下降。</a:t>
            </a:r>
          </a:p>
        </p:txBody>
      </p:sp>
      <p:sp>
        <p:nvSpPr>
          <p:cNvPr id="4" name="灯片编号占位符 3"/>
          <p:cNvSpPr>
            <a:spLocks noGrp="1"/>
          </p:cNvSpPr>
          <p:nvPr>
            <p:ph type="sldNum" sz="quarter" idx="5"/>
          </p:nvPr>
        </p:nvSpPr>
        <p:spPr/>
        <p:txBody>
          <a:bodyPr/>
          <a:lstStyle/>
          <a:p>
            <a:fld id="{B4865597-4788-4C07-912F-7DD9FBB3EBA5}" type="slidenum">
              <a:rPr lang="zh-CN" altLang="en-US" smtClean="0"/>
              <a:t>20</a:t>
            </a:fld>
            <a:endParaRPr lang="zh-CN" altLang="en-US"/>
          </a:p>
        </p:txBody>
      </p:sp>
    </p:spTree>
    <p:extLst>
      <p:ext uri="{BB962C8B-B14F-4D97-AF65-F5344CB8AC3E}">
        <p14:creationId xmlns:p14="http://schemas.microsoft.com/office/powerpoint/2010/main" val="425219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码器层使用转置卷积对激活进行上采样。在每个解码器层，存在来自相应编码器层以及另一卷积层的跳过连接以产生中间流预测，该预测与来自转置卷积的激活连接。在所有连续输入事件帧通过网络向前传播之后，评估总损耗，并使用灰度图像将其应用于每个中等密度光流。</a:t>
            </a:r>
          </a:p>
        </p:txBody>
      </p:sp>
      <p:sp>
        <p:nvSpPr>
          <p:cNvPr id="4" name="灯片编号占位符 3"/>
          <p:cNvSpPr>
            <a:spLocks noGrp="1"/>
          </p:cNvSpPr>
          <p:nvPr>
            <p:ph type="sldNum" sz="quarter" idx="5"/>
          </p:nvPr>
        </p:nvSpPr>
        <p:spPr/>
        <p:txBody>
          <a:bodyPr/>
          <a:lstStyle/>
          <a:p>
            <a:fld id="{B4865597-4788-4C07-912F-7DD9FBB3EBA5}" type="slidenum">
              <a:rPr lang="zh-CN" altLang="en-US" smtClean="0"/>
              <a:t>21</a:t>
            </a:fld>
            <a:endParaRPr lang="zh-CN" altLang="en-US"/>
          </a:p>
        </p:txBody>
      </p:sp>
    </p:spTree>
    <p:extLst>
      <p:ext uri="{BB962C8B-B14F-4D97-AF65-F5344CB8AC3E}">
        <p14:creationId xmlns:p14="http://schemas.microsoft.com/office/powerpoint/2010/main" val="21837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由下而上的了解脉冲神经网络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5</a:t>
            </a:fld>
            <a:endParaRPr lang="zh-CN" altLang="en-US"/>
          </a:p>
        </p:txBody>
      </p:sp>
    </p:spTree>
    <p:extLst>
      <p:ext uri="{BB962C8B-B14F-4D97-AF65-F5344CB8AC3E}">
        <p14:creationId xmlns:p14="http://schemas.microsoft.com/office/powerpoint/2010/main" val="300880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6</a:t>
            </a:fld>
            <a:endParaRPr lang="zh-CN" altLang="en-US"/>
          </a:p>
        </p:txBody>
      </p:sp>
    </p:spTree>
    <p:extLst>
      <p:ext uri="{BB962C8B-B14F-4D97-AF65-F5344CB8AC3E}">
        <p14:creationId xmlns:p14="http://schemas.microsoft.com/office/powerpoint/2010/main" val="88192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是膜电位，</a:t>
            </a:r>
            <a:r>
              <a:rPr lang="en-US" altLang="zh-CN" dirty="0"/>
              <a:t>s</a:t>
            </a:r>
            <a:r>
              <a:rPr lang="zh-CN" altLang="en-US" dirty="0"/>
              <a:t>是输出脉冲，</a:t>
            </a:r>
            <a:r>
              <a:rPr lang="en-US" altLang="zh-CN" dirty="0"/>
              <a:t>Ur1</a:t>
            </a:r>
            <a:r>
              <a:rPr lang="zh-CN" altLang="en-US" dirty="0"/>
              <a:t>是静止电位 </a:t>
            </a:r>
            <a:r>
              <a:rPr lang="en-US" altLang="zh-CN" dirty="0"/>
              <a:t>Ur2</a:t>
            </a:r>
            <a:r>
              <a:rPr lang="zh-CN" altLang="en-US" dirty="0"/>
              <a:t>是复位电位  </a:t>
            </a:r>
            <a:r>
              <a:rPr lang="en-US" altLang="zh-CN" dirty="0"/>
              <a:t>K</a:t>
            </a:r>
            <a:r>
              <a:rPr lang="zh-CN" altLang="en-US" dirty="0"/>
              <a:t>是描述时间衰减效应的核函数，</a:t>
            </a:r>
            <a:r>
              <a:rPr lang="en-US" altLang="zh-CN" dirty="0" err="1"/>
              <a:t>tjk</a:t>
            </a:r>
            <a:r>
              <a:rPr lang="zh-CN" altLang="en-US" dirty="0"/>
              <a:t>是第</a:t>
            </a:r>
            <a:r>
              <a:rPr lang="en-US" altLang="zh-CN" dirty="0"/>
              <a:t>j</a:t>
            </a:r>
            <a:r>
              <a:rPr lang="zh-CN" altLang="en-US" dirty="0"/>
              <a:t>个神经激发的第</a:t>
            </a:r>
            <a:r>
              <a:rPr lang="en-US" altLang="zh-CN" dirty="0"/>
              <a:t>k</a:t>
            </a:r>
            <a:r>
              <a:rPr lang="zh-CN" altLang="en-US" dirty="0"/>
              <a:t>个脉冲</a:t>
            </a:r>
          </a:p>
        </p:txBody>
      </p:sp>
      <p:sp>
        <p:nvSpPr>
          <p:cNvPr id="4" name="灯片编号占位符 3"/>
          <p:cNvSpPr>
            <a:spLocks noGrp="1"/>
          </p:cNvSpPr>
          <p:nvPr>
            <p:ph type="sldNum" sz="quarter" idx="5"/>
          </p:nvPr>
        </p:nvSpPr>
        <p:spPr/>
        <p:txBody>
          <a:bodyPr/>
          <a:lstStyle/>
          <a:p>
            <a:fld id="{B4865597-4788-4C07-912F-7DD9FBB3EBA5}" type="slidenum">
              <a:rPr lang="zh-CN" altLang="en-US" smtClean="0"/>
              <a:t>7</a:t>
            </a:fld>
            <a:endParaRPr lang="zh-CN" altLang="en-US"/>
          </a:p>
        </p:txBody>
      </p:sp>
    </p:spTree>
    <p:extLst>
      <p:ext uri="{BB962C8B-B14F-4D97-AF65-F5344CB8AC3E}">
        <p14:creationId xmlns:p14="http://schemas.microsoft.com/office/powerpoint/2010/main" val="305144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第二代人工神经网络是基于“发放频率”的神经元计算方式，后来，随着神经科学研究深入，生物神经系统也采用神经元的脉冲时序来编码信息。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例如，已经发现初级听觉皮层神经元群体通过分组相邻脉冲来协调动作电位的相对时间，并没有改变每秒发放的脉冲数量。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首脉冲：假设神经元只产生一个脉冲，产生脉冲的时刻与模拟量的值成比例。理想化为：在接受刺激后产生的第一个脉冲时间包含了刺激的所有信息。</a:t>
            </a:r>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8</a:t>
            </a:fld>
            <a:endParaRPr lang="zh-CN" altLang="en-US"/>
          </a:p>
        </p:txBody>
      </p:sp>
    </p:spTree>
    <p:extLst>
      <p:ext uri="{BB962C8B-B14F-4D97-AF65-F5344CB8AC3E}">
        <p14:creationId xmlns:p14="http://schemas.microsoft.com/office/powerpoint/2010/main" val="345794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为什么不能用之前的学习算法：神经元内部状态变量及误差函数不再满足连续可微的性质，因此传统的人工神经网络学习算法不能直接应用于脉冲神经神经网络。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准则：</a:t>
            </a:r>
            <a:r>
              <a:rPr lang="en-US" altLang="zh-CN" sz="1200" b="0" i="0" kern="1200" dirty="0">
                <a:solidFill>
                  <a:schemeClr val="tx1"/>
                </a:solidFill>
                <a:effectLst/>
                <a:latin typeface="+mn-lt"/>
                <a:ea typeface="+mn-ea"/>
                <a:cs typeface="+mn-cs"/>
              </a:rPr>
              <a:t>Hebb</a:t>
            </a:r>
            <a:r>
              <a:rPr lang="zh-CN" altLang="en-US" sz="1200" b="0" i="0" kern="1200" dirty="0">
                <a:solidFill>
                  <a:schemeClr val="tx1"/>
                </a:solidFill>
                <a:effectLst/>
                <a:latin typeface="+mn-lt"/>
                <a:ea typeface="+mn-ea"/>
                <a:cs typeface="+mn-cs"/>
              </a:rPr>
              <a:t>在关于神经元间形成突触的理论中提到，当两个在位置上临近的神经元，在放电时间上也临近的话，他们之间很有可能形成突触。而突触前膜和突触后膜的一对神经元的放电活动（</a:t>
            </a:r>
            <a:r>
              <a:rPr lang="en-US" altLang="zh-CN" sz="1200" b="0" i="0" kern="1200" dirty="0">
                <a:solidFill>
                  <a:schemeClr val="tx1"/>
                </a:solidFill>
                <a:effectLst/>
                <a:latin typeface="+mn-lt"/>
                <a:ea typeface="+mn-ea"/>
                <a:cs typeface="+mn-cs"/>
              </a:rPr>
              <a:t>spike train</a:t>
            </a:r>
            <a:r>
              <a:rPr lang="zh-CN" altLang="en-US" sz="1200" b="0" i="0" kern="1200" dirty="0">
                <a:solidFill>
                  <a:schemeClr val="tx1"/>
                </a:solidFill>
                <a:effectLst/>
                <a:latin typeface="+mn-lt"/>
                <a:ea typeface="+mn-ea"/>
                <a:cs typeface="+mn-cs"/>
              </a:rPr>
              <a:t>）会进一步影响二者间突触的强度。</a:t>
            </a:r>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9</a:t>
            </a:fld>
            <a:endParaRPr lang="zh-CN" altLang="en-US"/>
          </a:p>
        </p:txBody>
      </p:sp>
    </p:spTree>
    <p:extLst>
      <p:ext uri="{BB962C8B-B14F-4D97-AF65-F5344CB8AC3E}">
        <p14:creationId xmlns:p14="http://schemas.microsoft.com/office/powerpoint/2010/main" val="114722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通过“教师”信号使突触后神经元在目标时间内发放脉冲，“教师”信号可以表示为脉冲发放时间，也可以转换为神经元的突触电流形式。在每个学习周期，学习过程由</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个脉冲决定，包括</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个突触前脉冲和</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个突触后脉冲。第一个突触前脉冲表示输入信号，第二个突触前脉冲表示突触后神经元的目标脉冲</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η</a:t>
            </a:r>
            <a:r>
              <a:rPr lang="zh-CN" altLang="en-US" sz="1200" b="0" i="0" kern="1200" dirty="0">
                <a:solidFill>
                  <a:schemeClr val="tx1"/>
                </a:solidFill>
                <a:effectLst/>
                <a:latin typeface="+mn-lt"/>
                <a:ea typeface="+mn-ea"/>
                <a:cs typeface="+mn-cs"/>
              </a:rPr>
              <a:t>表示学习率，  和  分别表示突触后神经元的实际和目标脉冲时间。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远程监督学习算法</a:t>
            </a:r>
            <a:r>
              <a:rPr lang="en-US" altLang="zh-CN" sz="1200" b="0" i="0" kern="1200" dirty="0">
                <a:solidFill>
                  <a:schemeClr val="tx1"/>
                </a:solidFill>
                <a:effectLst/>
                <a:latin typeface="+mn-lt"/>
                <a:ea typeface="+mn-ea"/>
                <a:cs typeface="+mn-cs"/>
              </a:rPr>
              <a:t>STDP</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anti-STDP</a:t>
            </a:r>
            <a:r>
              <a:rPr lang="zh-CN" altLang="en-US" sz="1200" b="0" i="0" kern="1200" dirty="0">
                <a:solidFill>
                  <a:schemeClr val="tx1"/>
                </a:solidFill>
                <a:effectLst/>
                <a:latin typeface="+mn-lt"/>
                <a:ea typeface="+mn-ea"/>
                <a:cs typeface="+mn-cs"/>
              </a:rPr>
              <a:t>两个过程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Si</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So</a:t>
            </a:r>
            <a:r>
              <a:rPr lang="zh-CN" altLang="en-US" sz="1200" b="0" i="0" kern="1200" dirty="0">
                <a:solidFill>
                  <a:schemeClr val="tx1"/>
                </a:solidFill>
                <a:effectLst/>
                <a:latin typeface="+mn-lt"/>
                <a:ea typeface="+mn-ea"/>
                <a:cs typeface="+mn-cs"/>
              </a:rPr>
              <a:t>分别表示突触前输入脉冲和突触后输出脉冲序列，</a:t>
            </a:r>
            <a:r>
              <a:rPr lang="en-US" altLang="zh-CN" sz="1200" b="0" i="0" kern="1200" dirty="0">
                <a:solidFill>
                  <a:schemeClr val="tx1"/>
                </a:solidFill>
                <a:effectLst/>
                <a:latin typeface="+mn-lt"/>
                <a:ea typeface="+mn-ea"/>
                <a:cs typeface="+mn-cs"/>
              </a:rPr>
              <a:t>Sd</a:t>
            </a:r>
            <a:r>
              <a:rPr lang="zh-CN" altLang="en-US" sz="1200" b="0" i="0" kern="1200" dirty="0">
                <a:solidFill>
                  <a:schemeClr val="tx1"/>
                </a:solidFill>
                <a:effectLst/>
                <a:latin typeface="+mn-lt"/>
                <a:ea typeface="+mn-ea"/>
                <a:cs typeface="+mn-cs"/>
              </a:rPr>
              <a:t>表示目标脉冲序列，对于兴奋性突触，</a:t>
            </a:r>
            <a:r>
              <a:rPr lang="en-US" altLang="zh-CN" sz="1200" b="0" i="0" kern="1200" dirty="0">
                <a:solidFill>
                  <a:schemeClr val="tx1"/>
                </a:solidFill>
                <a:effectLst/>
                <a:latin typeface="+mn-lt"/>
                <a:ea typeface="+mn-ea"/>
                <a:cs typeface="+mn-cs"/>
              </a:rPr>
              <a:t>ad</a:t>
            </a:r>
            <a:r>
              <a:rPr lang="zh-CN" altLang="en-US" sz="1200" b="0" i="0" kern="1200" dirty="0">
                <a:solidFill>
                  <a:schemeClr val="tx1"/>
                </a:solidFill>
                <a:effectLst/>
                <a:latin typeface="+mn-lt"/>
                <a:ea typeface="+mn-ea"/>
                <a:cs typeface="+mn-cs"/>
              </a:rPr>
              <a:t>取正值，学习窗口</a:t>
            </a:r>
            <a:r>
              <a:rPr lang="en-US" altLang="zh-CN" sz="1200" b="0" i="0" kern="1200" dirty="0" err="1">
                <a:solidFill>
                  <a:schemeClr val="tx1"/>
                </a:solidFill>
                <a:effectLst/>
                <a:latin typeface="+mn-lt"/>
                <a:ea typeface="+mn-ea"/>
                <a:cs typeface="+mn-cs"/>
              </a:rPr>
              <a:t>adi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STDP</a:t>
            </a:r>
            <a:r>
              <a:rPr lang="zh-CN" altLang="en-US" sz="1200" b="0" i="0" kern="1200" dirty="0">
                <a:solidFill>
                  <a:schemeClr val="tx1"/>
                </a:solidFill>
                <a:effectLst/>
                <a:latin typeface="+mn-lt"/>
                <a:ea typeface="+mn-ea"/>
                <a:cs typeface="+mn-cs"/>
              </a:rPr>
              <a:t>规则；抑制性突触，</a:t>
            </a:r>
            <a:r>
              <a:rPr lang="en-US" altLang="zh-CN" sz="1200" b="0" i="0" kern="1200" dirty="0">
                <a:solidFill>
                  <a:schemeClr val="tx1"/>
                </a:solidFill>
                <a:effectLst/>
                <a:latin typeface="+mn-lt"/>
                <a:ea typeface="+mn-ea"/>
                <a:cs typeface="+mn-cs"/>
              </a:rPr>
              <a:t>ad</a:t>
            </a:r>
            <a:r>
              <a:rPr lang="zh-CN" altLang="en-US" sz="1200" b="0" i="0" kern="1200" dirty="0">
                <a:solidFill>
                  <a:schemeClr val="tx1"/>
                </a:solidFill>
                <a:effectLst/>
                <a:latin typeface="+mn-lt"/>
                <a:ea typeface="+mn-ea"/>
                <a:cs typeface="+mn-cs"/>
              </a:rPr>
              <a:t>取负值，</a:t>
            </a:r>
            <a:r>
              <a:rPr lang="en-US" altLang="zh-CN" sz="1200" b="0" i="0" kern="1200" dirty="0" err="1">
                <a:solidFill>
                  <a:schemeClr val="tx1"/>
                </a:solidFill>
                <a:effectLst/>
                <a:latin typeface="+mn-lt"/>
                <a:ea typeface="+mn-ea"/>
                <a:cs typeface="+mn-cs"/>
              </a:rPr>
              <a:t>adi</a:t>
            </a:r>
            <a:r>
              <a:rPr lang="zh-CN" altLang="en-US" sz="1200" b="0" i="0" kern="1200" dirty="0">
                <a:solidFill>
                  <a:schemeClr val="tx1"/>
                </a:solidFill>
                <a:effectLst/>
                <a:latin typeface="+mn-lt"/>
                <a:ea typeface="+mn-ea"/>
                <a:cs typeface="+mn-cs"/>
              </a:rPr>
              <a:t>为抑制</a:t>
            </a:r>
            <a:r>
              <a:rPr lang="en-US" altLang="zh-CN" sz="1200" b="0" i="0" kern="1200" dirty="0">
                <a:solidFill>
                  <a:schemeClr val="tx1"/>
                </a:solidFill>
                <a:effectLst/>
                <a:latin typeface="+mn-lt"/>
                <a:ea typeface="+mn-ea"/>
                <a:cs typeface="+mn-cs"/>
              </a:rPr>
              <a:t>STDP</a:t>
            </a:r>
            <a:r>
              <a:rPr lang="zh-CN" altLang="en-US" sz="1200" b="0" i="0" kern="1200" dirty="0">
                <a:solidFill>
                  <a:schemeClr val="tx1"/>
                </a:solidFill>
                <a:effectLst/>
                <a:latin typeface="+mn-lt"/>
                <a:ea typeface="+mn-ea"/>
                <a:cs typeface="+mn-cs"/>
              </a:rPr>
              <a:t>规则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10</a:t>
            </a:fld>
            <a:endParaRPr lang="zh-CN" altLang="en-US"/>
          </a:p>
        </p:txBody>
      </p:sp>
    </p:spTree>
    <p:extLst>
      <p:ext uri="{BB962C8B-B14F-4D97-AF65-F5344CB8AC3E}">
        <p14:creationId xmlns:p14="http://schemas.microsoft.com/office/powerpoint/2010/main" val="2089919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a:t>
            </a:r>
            <a:r>
              <a:rPr lang="zh-CN" altLang="en-US" dirty="0"/>
              <a:t>中的某一层神经元可能会输出负值，这些负数用</a:t>
            </a:r>
            <a:r>
              <a:rPr lang="en-US" altLang="zh-CN" dirty="0"/>
              <a:t>SNN</a:t>
            </a:r>
            <a:r>
              <a:rPr lang="zh-CN" altLang="en-US" dirty="0"/>
              <a:t>表示会比较困难。比如，</a:t>
            </a:r>
            <a:r>
              <a:rPr lang="en-US" altLang="zh-CN" dirty="0"/>
              <a:t>CNN</a:t>
            </a:r>
            <a:r>
              <a:rPr lang="zh-CN" altLang="en-US" dirty="0"/>
              <a:t>中的</a:t>
            </a:r>
            <a:r>
              <a:rPr lang="en-US" altLang="zh-CN" dirty="0"/>
              <a:t>tanh</a:t>
            </a:r>
            <a:r>
              <a:rPr lang="zh-CN" altLang="en-US" dirty="0"/>
              <a:t>激活函数的输出范围为</a:t>
            </a:r>
            <a:r>
              <a:rPr lang="en-US" altLang="zh-CN" dirty="0"/>
              <a:t>-1</a:t>
            </a:r>
            <a:r>
              <a:rPr lang="zh-CN" altLang="en-US" dirty="0"/>
              <a:t>到</a:t>
            </a:r>
            <a:r>
              <a:rPr lang="en-US" altLang="zh-CN" dirty="0"/>
              <a:t>1</a:t>
            </a:r>
            <a:r>
              <a:rPr lang="zh-CN" altLang="en-US" dirty="0"/>
              <a:t>，每个卷积层的加权和可能也为负值，在进行颜色空间变换时某个颜色通道也可能取到负值。虽然，</a:t>
            </a:r>
            <a:r>
              <a:rPr lang="en-US" altLang="zh-CN" dirty="0"/>
              <a:t>SNN</a:t>
            </a:r>
            <a:r>
              <a:rPr lang="zh-CN" altLang="en-US" dirty="0"/>
              <a:t>可以采用抑制神经元来表示负值，但会成倍地增加所需要的神经元数目，提高计算的复杂度。</a:t>
            </a:r>
            <a:endParaRPr lang="en-US" altLang="zh-CN" dirty="0"/>
          </a:p>
          <a:p>
            <a:endParaRPr lang="en-US" altLang="zh-CN" dirty="0"/>
          </a:p>
          <a:p>
            <a:r>
              <a:rPr lang="zh-CN" altLang="en-US" sz="1200" b="0" i="0" kern="1200" dirty="0">
                <a:solidFill>
                  <a:schemeClr val="tx1"/>
                </a:solidFill>
                <a:effectLst/>
                <a:latin typeface="+mn-lt"/>
                <a:ea typeface="+mn-ea"/>
                <a:cs typeface="+mn-cs"/>
              </a:rPr>
              <a:t>保证</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中的每个神经元的输出值都是正数。在图像预处理层之后，卷积层之前加入</a:t>
            </a:r>
            <a:r>
              <a:rPr lang="en-US" altLang="zh-CN" sz="1200" b="0" i="0" kern="1200" dirty="0">
                <a:solidFill>
                  <a:schemeClr val="tx1"/>
                </a:solidFill>
                <a:effectLst/>
                <a:latin typeface="+mn-lt"/>
                <a:ea typeface="+mn-ea"/>
                <a:cs typeface="+mn-cs"/>
              </a:rPr>
              <a:t>abs()</a:t>
            </a:r>
            <a:r>
              <a:rPr lang="zh-CN" altLang="en-US" sz="1200" b="0" i="0" kern="1200" dirty="0">
                <a:solidFill>
                  <a:schemeClr val="tx1"/>
                </a:solidFill>
                <a:effectLst/>
                <a:latin typeface="+mn-lt"/>
                <a:ea typeface="+mn-ea"/>
                <a:cs typeface="+mn-cs"/>
              </a:rPr>
              <a:t>绝对值函数，保证卷积层的输入值都是非负的。将神经元的激活函数替换为</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函数。一方面可以加快原始</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的收敛速度，另一方面</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函数和</a:t>
            </a:r>
            <a:r>
              <a:rPr lang="en-US" altLang="zh-CN" sz="1200" b="0" i="0" kern="1200" dirty="0">
                <a:solidFill>
                  <a:schemeClr val="tx1"/>
                </a:solidFill>
                <a:effectLst/>
                <a:latin typeface="+mn-lt"/>
                <a:ea typeface="+mn-ea"/>
                <a:cs typeface="+mn-cs"/>
              </a:rPr>
              <a:t>LIF</a:t>
            </a:r>
            <a:r>
              <a:rPr lang="zh-CN" altLang="en-US" sz="1200" b="0" i="0" kern="1200" dirty="0">
                <a:solidFill>
                  <a:schemeClr val="tx1"/>
                </a:solidFill>
                <a:effectLst/>
                <a:latin typeface="+mn-lt"/>
                <a:ea typeface="+mn-ea"/>
                <a:cs typeface="+mn-cs"/>
              </a:rPr>
              <a:t>神经元的性质比较接近，可以最小化网络转化之后的精度损失。</a:t>
            </a:r>
          </a:p>
          <a:p>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所有的偏置项都置为</a:t>
            </a:r>
            <a:r>
              <a:rPr lang="en-US" altLang="zh-CN" sz="1200" b="0" i="0" kern="1200" dirty="0">
                <a:solidFill>
                  <a:schemeClr val="tx1"/>
                </a:solidFill>
                <a:effectLst/>
                <a:latin typeface="+mn-lt"/>
                <a:ea typeface="+mn-ea"/>
                <a:cs typeface="+mn-cs"/>
              </a:rPr>
              <a:t>0</a:t>
            </a:r>
          </a:p>
          <a:p>
            <a:endParaRPr lang="zh-CN" altLang="en-US" dirty="0"/>
          </a:p>
          <a:p>
            <a:endParaRPr lang="en-US" altLang="zh-CN"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11</a:t>
            </a:fld>
            <a:endParaRPr lang="zh-CN" altLang="en-US"/>
          </a:p>
        </p:txBody>
      </p:sp>
    </p:spTree>
    <p:extLst>
      <p:ext uri="{BB962C8B-B14F-4D97-AF65-F5344CB8AC3E}">
        <p14:creationId xmlns:p14="http://schemas.microsoft.com/office/powerpoint/2010/main" val="101999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MVSEC</a:t>
            </a:r>
          </a:p>
          <a:p>
            <a:r>
              <a:rPr lang="zh-CN" altLang="en-US" sz="1200" b="0" i="0" kern="1200" dirty="0">
                <a:solidFill>
                  <a:schemeClr val="tx1"/>
                </a:solidFill>
                <a:effectLst/>
                <a:latin typeface="+mn-lt"/>
                <a:ea typeface="+mn-ea"/>
                <a:cs typeface="+mn-cs"/>
              </a:rPr>
              <a:t>多车立体声事件摄像机数据集是为针对基于事件的摄像机开发新颖的</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感知算法而设计的数据集合。立体事件数据是从汽车，摩托车，六翼飞机和手持数据中收集的，并与激光雷达，</a:t>
            </a:r>
            <a:r>
              <a:rPr lang="en-US" altLang="zh-CN" sz="1200" b="0" i="0" kern="1200" dirty="0">
                <a:solidFill>
                  <a:schemeClr val="tx1"/>
                </a:solidFill>
                <a:effectLst/>
                <a:latin typeface="+mn-lt"/>
                <a:ea typeface="+mn-ea"/>
                <a:cs typeface="+mn-cs"/>
              </a:rPr>
              <a:t>IMU</a:t>
            </a:r>
            <a:r>
              <a:rPr lang="zh-CN" altLang="en-US" sz="1200" b="0" i="0" kern="1200" dirty="0">
                <a:solidFill>
                  <a:schemeClr val="tx1"/>
                </a:solidFill>
                <a:effectLst/>
                <a:latin typeface="+mn-lt"/>
                <a:ea typeface="+mn-ea"/>
                <a:cs typeface="+mn-cs"/>
              </a:rPr>
              <a:t>，运动捕捉和</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融合在一起，以提供地面真实姿态和深度图像。</a:t>
            </a:r>
            <a:endParaRPr lang="zh-CN" altLang="en-US" dirty="0"/>
          </a:p>
        </p:txBody>
      </p:sp>
      <p:sp>
        <p:nvSpPr>
          <p:cNvPr id="4" name="灯片编号占位符 3"/>
          <p:cNvSpPr>
            <a:spLocks noGrp="1"/>
          </p:cNvSpPr>
          <p:nvPr>
            <p:ph type="sldNum" sz="quarter" idx="5"/>
          </p:nvPr>
        </p:nvSpPr>
        <p:spPr/>
        <p:txBody>
          <a:bodyPr/>
          <a:lstStyle/>
          <a:p>
            <a:fld id="{B4865597-4788-4C07-912F-7DD9FBB3EBA5}" type="slidenum">
              <a:rPr lang="zh-CN" altLang="en-US" smtClean="0"/>
              <a:t>12</a:t>
            </a:fld>
            <a:endParaRPr lang="zh-CN" altLang="en-US"/>
          </a:p>
        </p:txBody>
      </p:sp>
    </p:spTree>
    <p:extLst>
      <p:ext uri="{BB962C8B-B14F-4D97-AF65-F5344CB8AC3E}">
        <p14:creationId xmlns:p14="http://schemas.microsoft.com/office/powerpoint/2010/main" val="5486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AA5153CF-7880-4658-B7FE-E9507FEFC770}"/>
              </a:ext>
            </a:extLst>
          </p:cNvPr>
          <p:cNvSpPr>
            <a:spLocks noGrp="1"/>
          </p:cNvSpPr>
          <p:nvPr>
            <p:ph type="dt" sz="half" idx="10"/>
          </p:nvPr>
        </p:nvSpPr>
        <p:spPr/>
        <p:txBody>
          <a:bodyPr/>
          <a:lstStyle/>
          <a:p>
            <a:fld id="{4FA86256-DAA5-465E-8175-BE14035F249F}" type="datetimeFigureOut">
              <a:rPr lang="zh-CN" altLang="en-US" smtClean="0"/>
              <a:t>2021/11/4</a:t>
            </a:fld>
            <a:endParaRPr lang="zh-CN" altLang="en-US" dirty="0"/>
          </a:p>
        </p:txBody>
      </p:sp>
      <p:sp>
        <p:nvSpPr>
          <p:cNvPr id="5" name="页脚占位符 4">
            <a:extLst>
              <a:ext uri="{FF2B5EF4-FFF2-40B4-BE49-F238E27FC236}">
                <a16:creationId xmlns:a16="http://schemas.microsoft.com/office/drawing/2014/main" id="{2843D1DD-30C0-4C18-A65E-00092552984C}"/>
              </a:ext>
            </a:extLst>
          </p:cNvPr>
          <p:cNvSpPr>
            <a:spLocks noGrp="1"/>
          </p:cNvSpPr>
          <p:nvPr>
            <p:ph type="ftr" sz="quarter" idx="11"/>
          </p:nvPr>
        </p:nvSpPr>
        <p:spPr/>
        <p:txBody>
          <a:bodyPr/>
          <a:lstStyle/>
          <a:p>
            <a:endParaRPr lang="zh-CN" altLang="en-US" dirty="0"/>
          </a:p>
        </p:txBody>
      </p:sp>
      <p:sp>
        <p:nvSpPr>
          <p:cNvPr id="6" name="灯片编号占位符 5">
            <a:extLst>
              <a:ext uri="{FF2B5EF4-FFF2-40B4-BE49-F238E27FC236}">
                <a16:creationId xmlns:a16="http://schemas.microsoft.com/office/drawing/2014/main" id="{64373B0A-12AB-4401-B6C3-D8C678ED062C}"/>
              </a:ext>
            </a:extLst>
          </p:cNvPr>
          <p:cNvSpPr>
            <a:spLocks noGrp="1"/>
          </p:cNvSpPr>
          <p:nvPr>
            <p:ph type="sldNum" sz="quarter" idx="12"/>
          </p:nvPr>
        </p:nvSpPr>
        <p:spPr/>
        <p:txBody>
          <a:bodyPr/>
          <a:lstStyle/>
          <a:p>
            <a:fld id="{7AE58836-E06F-49DE-A331-95989036812F}" type="slidenum">
              <a:rPr lang="zh-CN" altLang="en-US" smtClean="0"/>
              <a:t>‹#›</a:t>
            </a:fld>
            <a:endParaRPr lang="zh-CN" altLang="en-US" dirty="0"/>
          </a:p>
        </p:txBody>
      </p:sp>
      <p:pic>
        <p:nvPicPr>
          <p:cNvPr id="15" name="图片 14">
            <a:extLst>
              <a:ext uri="{FF2B5EF4-FFF2-40B4-BE49-F238E27FC236}">
                <a16:creationId xmlns:a16="http://schemas.microsoft.com/office/drawing/2014/main" id="{60B654E1-EA3D-4F12-BDDE-676A404A94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0763" y="176559"/>
            <a:ext cx="1895763" cy="569050"/>
          </a:xfrm>
          <a:prstGeom prst="rect">
            <a:avLst/>
          </a:prstGeom>
        </p:spPr>
      </p:pic>
    </p:spTree>
    <p:extLst>
      <p:ext uri="{BB962C8B-B14F-4D97-AF65-F5344CB8AC3E}">
        <p14:creationId xmlns:p14="http://schemas.microsoft.com/office/powerpoint/2010/main" val="1955960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90106F6D-FB2C-4A93-B18F-24E90D5C3B62}" type="datetime1">
              <a:rPr lang="zh-CN" altLang="en-US" smtClean="0"/>
              <a:t>2021/11/4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D686B1-6509-4CC6-A0C8-F609EF2537BF}" type="slidenum">
              <a:rPr lang="zh-CN" altLang="en-US" smtClean="0"/>
              <a:t>‹#›</a:t>
            </a:fld>
            <a:endParaRPr lang="zh-CN" altLang="en-US"/>
          </a:p>
        </p:txBody>
      </p:sp>
    </p:spTree>
    <p:extLst>
      <p:ext uri="{BB962C8B-B14F-4D97-AF65-F5344CB8AC3E}">
        <p14:creationId xmlns:p14="http://schemas.microsoft.com/office/powerpoint/2010/main" val="37444980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FCAF89-07FC-40F8-A793-55FB8D8954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25A82F8-320F-4A79-AA8C-43E1817A98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DC4F4D-B115-4E2D-9EED-B93010273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86256-DAA5-465E-8175-BE14035F249F}" type="datetimeFigureOut">
              <a:rPr lang="zh-CN" altLang="en-US" smtClean="0"/>
              <a:t>2021/11/4</a:t>
            </a:fld>
            <a:endParaRPr lang="zh-CN" altLang="en-US"/>
          </a:p>
        </p:txBody>
      </p:sp>
      <p:sp>
        <p:nvSpPr>
          <p:cNvPr id="5" name="页脚占位符 4">
            <a:extLst>
              <a:ext uri="{FF2B5EF4-FFF2-40B4-BE49-F238E27FC236}">
                <a16:creationId xmlns:a16="http://schemas.microsoft.com/office/drawing/2014/main" id="{C4466BA1-20B2-41B0-AE2B-C2948F685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E29BF6-E1A0-4FD2-8FDB-8CD9F2A15F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58836-E06F-49DE-A331-95989036812F}" type="slidenum">
              <a:rPr lang="zh-CN" altLang="en-US" smtClean="0"/>
              <a:t>‹#›</a:t>
            </a:fld>
            <a:endParaRPr lang="zh-CN" altLang="en-US"/>
          </a:p>
        </p:txBody>
      </p:sp>
    </p:spTree>
    <p:extLst>
      <p:ext uri="{BB962C8B-B14F-4D97-AF65-F5344CB8AC3E}">
        <p14:creationId xmlns:p14="http://schemas.microsoft.com/office/powerpoint/2010/main" val="231486545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youtube.com/watch?v=cffwH41ReF4"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8.jpe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BF9B643A-551D-4A62-B32F-CD53C0AB4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51" y="1485658"/>
            <a:ext cx="13165585" cy="3194459"/>
          </a:xfrm>
          <a:prstGeom prst="rect">
            <a:avLst/>
          </a:prstGeom>
        </p:spPr>
      </p:pic>
      <p:pic>
        <p:nvPicPr>
          <p:cNvPr id="30" name="图片 29">
            <a:extLst>
              <a:ext uri="{FF2B5EF4-FFF2-40B4-BE49-F238E27FC236}">
                <a16:creationId xmlns:a16="http://schemas.microsoft.com/office/drawing/2014/main" id="{E07A95B6-BC66-4578-9B1C-D946F6927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202"/>
            <a:ext cx="12262338" cy="3165397"/>
          </a:xfrm>
          <a:prstGeom prst="rect">
            <a:avLst/>
          </a:prstGeom>
          <a:effectLst>
            <a:softEdge rad="317500"/>
          </a:effectLst>
        </p:spPr>
      </p:pic>
      <p:sp>
        <p:nvSpPr>
          <p:cNvPr id="9" name="文本框 8">
            <a:extLst>
              <a:ext uri="{FF2B5EF4-FFF2-40B4-BE49-F238E27FC236}">
                <a16:creationId xmlns:a16="http://schemas.microsoft.com/office/drawing/2014/main" id="{E08C2B51-7C30-4C0E-8E67-00270673C2E8}"/>
              </a:ext>
            </a:extLst>
          </p:cNvPr>
          <p:cNvSpPr txBox="1"/>
          <p:nvPr/>
        </p:nvSpPr>
        <p:spPr>
          <a:xfrm>
            <a:off x="3295650" y="3267331"/>
            <a:ext cx="5600699" cy="18466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latin typeface="微软雅黑" panose="020B0503020204020204" pitchFamily="34" charset="-122"/>
                <a:ea typeface="微软雅黑" panose="020B0503020204020204" pitchFamily="34" charset="-122"/>
              </a:rPr>
              <a:t>脉冲神经网络与事件相机</a:t>
            </a:r>
          </a:p>
          <a:p>
            <a:endParaRPr lang="zh-CN" altLang="en-US" dirty="0"/>
          </a:p>
        </p:txBody>
      </p:sp>
      <p:sp>
        <p:nvSpPr>
          <p:cNvPr id="14" name="日期占位符 13">
            <a:extLst>
              <a:ext uri="{FF2B5EF4-FFF2-40B4-BE49-F238E27FC236}">
                <a16:creationId xmlns:a16="http://schemas.microsoft.com/office/drawing/2014/main" id="{B6BDDD4E-57D1-4356-965F-7D799CD5DC63}"/>
              </a:ext>
            </a:extLst>
          </p:cNvPr>
          <p:cNvSpPr>
            <a:spLocks noGrp="1"/>
          </p:cNvSpPr>
          <p:nvPr>
            <p:ph type="dt" sz="half" idx="10"/>
          </p:nvPr>
        </p:nvSpPr>
        <p:spPr/>
        <p:txBody>
          <a:bodyPr/>
          <a:lstStyle/>
          <a:p>
            <a:r>
              <a:rPr lang="en-US" altLang="zh-CN" dirty="0"/>
              <a:t>2021/11/4</a:t>
            </a:r>
            <a:endParaRPr lang="zh-CN" altLang="en-US" dirty="0"/>
          </a:p>
        </p:txBody>
      </p:sp>
      <p:sp>
        <p:nvSpPr>
          <p:cNvPr id="15" name="页脚占位符 14">
            <a:extLst>
              <a:ext uri="{FF2B5EF4-FFF2-40B4-BE49-F238E27FC236}">
                <a16:creationId xmlns:a16="http://schemas.microsoft.com/office/drawing/2014/main" id="{B03D0F54-6A16-41A6-ACD1-F5F776E05292}"/>
              </a:ext>
            </a:extLst>
          </p:cNvPr>
          <p:cNvSpPr>
            <a:spLocks noGrp="1"/>
          </p:cNvSpPr>
          <p:nvPr>
            <p:ph type="ftr" sz="quarter" idx="11"/>
          </p:nvPr>
        </p:nvSpPr>
        <p:spPr/>
        <p:txBody>
          <a:bodyPr/>
          <a:lstStyle/>
          <a:p>
            <a:r>
              <a:rPr lang="zh-CN" altLang="en-US" dirty="0"/>
              <a:t>北京邮电大学</a:t>
            </a:r>
          </a:p>
        </p:txBody>
      </p:sp>
      <p:sp>
        <p:nvSpPr>
          <p:cNvPr id="16" name="灯片编号占位符 15">
            <a:extLst>
              <a:ext uri="{FF2B5EF4-FFF2-40B4-BE49-F238E27FC236}">
                <a16:creationId xmlns:a16="http://schemas.microsoft.com/office/drawing/2014/main" id="{792372A5-0DBF-4542-88EF-C1475B6F4048}"/>
              </a:ext>
            </a:extLst>
          </p:cNvPr>
          <p:cNvSpPr>
            <a:spLocks noGrp="1"/>
          </p:cNvSpPr>
          <p:nvPr>
            <p:ph type="sldNum" sz="quarter" idx="12"/>
          </p:nvPr>
        </p:nvSpPr>
        <p:spPr/>
        <p:txBody>
          <a:bodyPr/>
          <a:lstStyle/>
          <a:p>
            <a:fld id="{7AE58836-E06F-49DE-A331-95989036812F}" type="slidenum">
              <a:rPr lang="zh-CN" altLang="en-US" smtClean="0"/>
              <a:t>1</a:t>
            </a:fld>
            <a:endParaRPr lang="zh-CN" altLang="en-US" dirty="0"/>
          </a:p>
        </p:txBody>
      </p:sp>
      <p:sp>
        <p:nvSpPr>
          <p:cNvPr id="20" name="文本框 19">
            <a:extLst>
              <a:ext uri="{FF2B5EF4-FFF2-40B4-BE49-F238E27FC236}">
                <a16:creationId xmlns:a16="http://schemas.microsoft.com/office/drawing/2014/main" id="{71104C8B-FF44-4F41-9BC2-341DF5286D33}"/>
              </a:ext>
            </a:extLst>
          </p:cNvPr>
          <p:cNvSpPr txBox="1"/>
          <p:nvPr/>
        </p:nvSpPr>
        <p:spPr>
          <a:xfrm>
            <a:off x="4838282" y="5225846"/>
            <a:ext cx="1345627"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汇报人</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F51E136-683F-4F35-8AA7-34ADF1BF0708}"/>
              </a:ext>
            </a:extLst>
          </p:cNvPr>
          <p:cNvSpPr txBox="1"/>
          <p:nvPr/>
        </p:nvSpPr>
        <p:spPr>
          <a:xfrm>
            <a:off x="6381749" y="5256623"/>
            <a:ext cx="31417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舒赢</a:t>
            </a:r>
          </a:p>
        </p:txBody>
      </p:sp>
    </p:spTree>
    <p:extLst>
      <p:ext uri="{BB962C8B-B14F-4D97-AF65-F5344CB8AC3E}">
        <p14:creationId xmlns:p14="http://schemas.microsoft.com/office/powerpoint/2010/main" val="3760817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FCA328-A1B9-480A-A7DE-E3AC7A560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0E071BBA-B32C-4E15-BFAC-FB8DE72A4FD9}"/>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66B3640-B8D4-4156-B53E-35891545A5C5}"/>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几种脉冲神经网络的训练方法</a:t>
            </a:r>
          </a:p>
        </p:txBody>
      </p:sp>
      <p:sp>
        <p:nvSpPr>
          <p:cNvPr id="5" name="文本框 4">
            <a:extLst>
              <a:ext uri="{FF2B5EF4-FFF2-40B4-BE49-F238E27FC236}">
                <a16:creationId xmlns:a16="http://schemas.microsoft.com/office/drawing/2014/main" id="{36AB750D-FBFD-4254-983A-50EB0BF14A01}"/>
              </a:ext>
            </a:extLst>
          </p:cNvPr>
          <p:cNvSpPr txBox="1"/>
          <p:nvPr/>
        </p:nvSpPr>
        <p:spPr>
          <a:xfrm>
            <a:off x="939901" y="942394"/>
            <a:ext cx="2161107" cy="369332"/>
          </a:xfrm>
          <a:prstGeom prst="rect">
            <a:avLst/>
          </a:prstGeom>
          <a:noFill/>
        </p:spPr>
        <p:txBody>
          <a:bodyPr wrap="square" rtlCol="0">
            <a:spAutoFit/>
          </a:bodyPr>
          <a:lstStyle/>
          <a:p>
            <a:r>
              <a:rPr lang="zh-CN" altLang="en-US" dirty="0"/>
              <a:t>有监督学习算法</a:t>
            </a:r>
          </a:p>
        </p:txBody>
      </p:sp>
      <p:sp>
        <p:nvSpPr>
          <p:cNvPr id="6" name="左大括号 5">
            <a:extLst>
              <a:ext uri="{FF2B5EF4-FFF2-40B4-BE49-F238E27FC236}">
                <a16:creationId xmlns:a16="http://schemas.microsoft.com/office/drawing/2014/main" id="{350F18C7-E419-4886-85F6-ACEAB77F2832}"/>
              </a:ext>
            </a:extLst>
          </p:cNvPr>
          <p:cNvSpPr/>
          <p:nvPr/>
        </p:nvSpPr>
        <p:spPr>
          <a:xfrm>
            <a:off x="1123122" y="2256183"/>
            <a:ext cx="59635"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007A359-EED7-4E62-AE8C-3E0FF59B7FC1}"/>
              </a:ext>
            </a:extLst>
          </p:cNvPr>
          <p:cNvSpPr txBox="1"/>
          <p:nvPr/>
        </p:nvSpPr>
        <p:spPr>
          <a:xfrm>
            <a:off x="1391477" y="2136913"/>
            <a:ext cx="2454965" cy="646331"/>
          </a:xfrm>
          <a:prstGeom prst="rect">
            <a:avLst/>
          </a:prstGeom>
          <a:noFill/>
        </p:spPr>
        <p:txBody>
          <a:bodyPr wrap="square" rtlCol="0">
            <a:spAutoFit/>
          </a:bodyPr>
          <a:lstStyle/>
          <a:p>
            <a:r>
              <a:rPr lang="zh-CN" altLang="en-US" b="1" dirty="0"/>
              <a:t>监督</a:t>
            </a:r>
            <a:r>
              <a:rPr lang="en-US" altLang="zh-CN" b="1" dirty="0"/>
              <a:t>Hebbian</a:t>
            </a:r>
            <a:r>
              <a:rPr lang="zh-CN" altLang="en-US" b="1" dirty="0"/>
              <a:t>学习算法</a:t>
            </a:r>
          </a:p>
          <a:p>
            <a:endParaRPr lang="zh-CN" altLang="en-US" dirty="0"/>
          </a:p>
        </p:txBody>
      </p:sp>
      <p:sp>
        <p:nvSpPr>
          <p:cNvPr id="8" name="文本框 7">
            <a:extLst>
              <a:ext uri="{FF2B5EF4-FFF2-40B4-BE49-F238E27FC236}">
                <a16:creationId xmlns:a16="http://schemas.microsoft.com/office/drawing/2014/main" id="{8CC33A8A-60DF-4EC5-821D-6CA0769A8D54}"/>
              </a:ext>
            </a:extLst>
          </p:cNvPr>
          <p:cNvSpPr txBox="1"/>
          <p:nvPr/>
        </p:nvSpPr>
        <p:spPr>
          <a:xfrm>
            <a:off x="1391477" y="3428426"/>
            <a:ext cx="3210339" cy="646331"/>
          </a:xfrm>
          <a:prstGeom prst="rect">
            <a:avLst/>
          </a:prstGeom>
          <a:noFill/>
        </p:spPr>
        <p:txBody>
          <a:bodyPr wrap="square" rtlCol="0">
            <a:spAutoFit/>
          </a:bodyPr>
          <a:lstStyle/>
          <a:p>
            <a:r>
              <a:rPr lang="zh-CN" altLang="en-US" b="1" dirty="0"/>
              <a:t> 远程监督学习算法（</a:t>
            </a:r>
            <a:r>
              <a:rPr lang="en-US" altLang="zh-CN" b="1" dirty="0" err="1"/>
              <a:t>ReSuMe</a:t>
            </a:r>
            <a:r>
              <a:rPr lang="zh-CN" altLang="en-US" b="1" dirty="0"/>
              <a:t>）</a:t>
            </a:r>
          </a:p>
          <a:p>
            <a:endParaRPr lang="zh-CN" altLang="en-US" dirty="0"/>
          </a:p>
        </p:txBody>
      </p:sp>
      <p:pic>
        <p:nvPicPr>
          <p:cNvPr id="9" name="图片 8">
            <a:extLst>
              <a:ext uri="{FF2B5EF4-FFF2-40B4-BE49-F238E27FC236}">
                <a16:creationId xmlns:a16="http://schemas.microsoft.com/office/drawing/2014/main" id="{1B566421-2D1B-4526-8469-1532E708B633}"/>
              </a:ext>
            </a:extLst>
          </p:cNvPr>
          <p:cNvPicPr>
            <a:picLocks noChangeAspect="1"/>
          </p:cNvPicPr>
          <p:nvPr/>
        </p:nvPicPr>
        <p:blipFill>
          <a:blip r:embed="rId4"/>
          <a:stretch>
            <a:fillRect/>
          </a:stretch>
        </p:blipFill>
        <p:spPr>
          <a:xfrm>
            <a:off x="6096000" y="1965670"/>
            <a:ext cx="2428875" cy="581025"/>
          </a:xfrm>
          <a:prstGeom prst="rect">
            <a:avLst/>
          </a:prstGeom>
        </p:spPr>
      </p:pic>
      <p:pic>
        <p:nvPicPr>
          <p:cNvPr id="10" name="图片 9">
            <a:extLst>
              <a:ext uri="{FF2B5EF4-FFF2-40B4-BE49-F238E27FC236}">
                <a16:creationId xmlns:a16="http://schemas.microsoft.com/office/drawing/2014/main" id="{D442CAD4-C44D-4A23-9FA9-3507663531B4}"/>
              </a:ext>
            </a:extLst>
          </p:cNvPr>
          <p:cNvPicPr>
            <a:picLocks noChangeAspect="1"/>
          </p:cNvPicPr>
          <p:nvPr/>
        </p:nvPicPr>
        <p:blipFill>
          <a:blip r:embed="rId5"/>
          <a:stretch>
            <a:fillRect/>
          </a:stretch>
        </p:blipFill>
        <p:spPr>
          <a:xfrm>
            <a:off x="5337462" y="3238399"/>
            <a:ext cx="4943475" cy="533400"/>
          </a:xfrm>
          <a:prstGeom prst="rect">
            <a:avLst/>
          </a:prstGeom>
        </p:spPr>
      </p:pic>
    </p:spTree>
    <p:extLst>
      <p:ext uri="{BB962C8B-B14F-4D97-AF65-F5344CB8AC3E}">
        <p14:creationId xmlns:p14="http://schemas.microsoft.com/office/powerpoint/2010/main" val="427396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A2A63A6-A942-4AEC-A64B-413DC8B13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a:extLst>
              <a:ext uri="{FF2B5EF4-FFF2-40B4-BE49-F238E27FC236}">
                <a16:creationId xmlns:a16="http://schemas.microsoft.com/office/drawing/2014/main" id="{0D1BD090-B1F2-4076-8432-65720974AEFE}"/>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7454325-137F-4B72-809C-8FD9ACC6CF49}"/>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脉冲神经网络转换方法</a:t>
            </a:r>
          </a:p>
        </p:txBody>
      </p:sp>
      <p:sp>
        <p:nvSpPr>
          <p:cNvPr id="2" name="文本框 1">
            <a:extLst>
              <a:ext uri="{FF2B5EF4-FFF2-40B4-BE49-F238E27FC236}">
                <a16:creationId xmlns:a16="http://schemas.microsoft.com/office/drawing/2014/main" id="{7036619F-2640-4C8D-841D-2EA40D595C0A}"/>
              </a:ext>
            </a:extLst>
          </p:cNvPr>
          <p:cNvSpPr txBox="1"/>
          <p:nvPr/>
        </p:nvSpPr>
        <p:spPr>
          <a:xfrm>
            <a:off x="506027" y="1089325"/>
            <a:ext cx="2982896" cy="369332"/>
          </a:xfrm>
          <a:prstGeom prst="rect">
            <a:avLst/>
          </a:prstGeom>
          <a:noFill/>
        </p:spPr>
        <p:txBody>
          <a:bodyPr wrap="square" rtlCol="0">
            <a:spAutoFit/>
          </a:bodyPr>
          <a:lstStyle/>
          <a:p>
            <a:r>
              <a:rPr lang="zh-CN" altLang="en-US"/>
              <a:t>由</a:t>
            </a:r>
            <a:r>
              <a:rPr lang="en-US" altLang="zh-CN" dirty="0"/>
              <a:t>ANN</a:t>
            </a:r>
            <a:r>
              <a:rPr lang="zh-CN" altLang="en-US" dirty="0"/>
              <a:t>向</a:t>
            </a:r>
            <a:r>
              <a:rPr lang="en-US" altLang="zh-CN" dirty="0"/>
              <a:t>SNN</a:t>
            </a:r>
            <a:r>
              <a:rPr lang="zh-CN" altLang="en-US" dirty="0"/>
              <a:t>的移植转换</a:t>
            </a:r>
          </a:p>
        </p:txBody>
      </p:sp>
      <p:sp>
        <p:nvSpPr>
          <p:cNvPr id="3" name="文本框 2">
            <a:extLst>
              <a:ext uri="{FF2B5EF4-FFF2-40B4-BE49-F238E27FC236}">
                <a16:creationId xmlns:a16="http://schemas.microsoft.com/office/drawing/2014/main" id="{4176CA22-FB73-4164-873E-AD9C1DC487CF}"/>
              </a:ext>
            </a:extLst>
          </p:cNvPr>
          <p:cNvSpPr txBox="1"/>
          <p:nvPr/>
        </p:nvSpPr>
        <p:spPr>
          <a:xfrm>
            <a:off x="830571" y="1522452"/>
            <a:ext cx="2982896" cy="307777"/>
          </a:xfrm>
          <a:prstGeom prst="rect">
            <a:avLst/>
          </a:prstGeom>
          <a:noFill/>
        </p:spPr>
        <p:txBody>
          <a:bodyPr wrap="square" rtlCol="0">
            <a:spAutoFit/>
          </a:bodyPr>
          <a:lstStyle/>
          <a:p>
            <a:r>
              <a:rPr lang="zh-CN" altLang="en-US" sz="1400" dirty="0"/>
              <a:t>原因：</a:t>
            </a:r>
            <a:r>
              <a:rPr lang="en-US" altLang="zh-CN" sz="1400" dirty="0"/>
              <a:t>SNN</a:t>
            </a:r>
            <a:r>
              <a:rPr lang="zh-CN" altLang="en-US" sz="1400" dirty="0"/>
              <a:t>的训练算法不成熟</a:t>
            </a:r>
          </a:p>
        </p:txBody>
      </p:sp>
      <p:sp>
        <p:nvSpPr>
          <p:cNvPr id="4" name="文本框 3">
            <a:extLst>
              <a:ext uri="{FF2B5EF4-FFF2-40B4-BE49-F238E27FC236}">
                <a16:creationId xmlns:a16="http://schemas.microsoft.com/office/drawing/2014/main" id="{E409095D-547E-40EB-ABB3-84F2DC138B69}"/>
              </a:ext>
            </a:extLst>
          </p:cNvPr>
          <p:cNvSpPr txBox="1"/>
          <p:nvPr/>
        </p:nvSpPr>
        <p:spPr>
          <a:xfrm>
            <a:off x="1083076" y="1894024"/>
            <a:ext cx="3124940" cy="461665"/>
          </a:xfrm>
          <a:prstGeom prst="rect">
            <a:avLst/>
          </a:prstGeom>
          <a:noFill/>
        </p:spPr>
        <p:txBody>
          <a:bodyPr wrap="square" rtlCol="0">
            <a:spAutoFit/>
          </a:bodyPr>
          <a:lstStyle/>
          <a:p>
            <a:r>
              <a:rPr lang="zh-CN" altLang="en-US" sz="1200" dirty="0"/>
              <a:t>一些研究者利用训练好的人工神经网络，通过</a:t>
            </a:r>
            <a:r>
              <a:rPr lang="zh-CN" altLang="en-US" sz="1200" dirty="0">
                <a:solidFill>
                  <a:srgbClr val="FF0000"/>
                </a:solidFill>
              </a:rPr>
              <a:t>触发频率编码</a:t>
            </a:r>
            <a:r>
              <a:rPr lang="zh-CN" altLang="en-US" sz="1200" dirty="0"/>
              <a:t>将其转化为脉冲神经网络</a:t>
            </a:r>
          </a:p>
        </p:txBody>
      </p:sp>
      <p:sp>
        <p:nvSpPr>
          <p:cNvPr id="5" name="文本框 4">
            <a:extLst>
              <a:ext uri="{FF2B5EF4-FFF2-40B4-BE49-F238E27FC236}">
                <a16:creationId xmlns:a16="http://schemas.microsoft.com/office/drawing/2014/main" id="{2EF33BCF-9EBD-43D3-835C-23895B62A5EF}"/>
              </a:ext>
            </a:extLst>
          </p:cNvPr>
          <p:cNvSpPr txBox="1"/>
          <p:nvPr/>
        </p:nvSpPr>
        <p:spPr>
          <a:xfrm>
            <a:off x="1764437" y="2467429"/>
            <a:ext cx="1762217" cy="369332"/>
          </a:xfrm>
          <a:prstGeom prst="rect">
            <a:avLst/>
          </a:prstGeom>
          <a:noFill/>
        </p:spPr>
        <p:txBody>
          <a:bodyPr wrap="square" rtlCol="0">
            <a:spAutoFit/>
          </a:bodyPr>
          <a:lstStyle/>
          <a:p>
            <a:r>
              <a:rPr lang="en-US" altLang="zh-CN" dirty="0"/>
              <a:t>CNN          SNN</a:t>
            </a:r>
            <a:endParaRPr lang="zh-CN" altLang="en-US" dirty="0"/>
          </a:p>
        </p:txBody>
      </p:sp>
      <p:cxnSp>
        <p:nvCxnSpPr>
          <p:cNvPr id="9" name="直接箭头连接符 8">
            <a:extLst>
              <a:ext uri="{FF2B5EF4-FFF2-40B4-BE49-F238E27FC236}">
                <a16:creationId xmlns:a16="http://schemas.microsoft.com/office/drawing/2014/main" id="{39F25130-FEFE-4296-BA12-C60E02C417BE}"/>
              </a:ext>
            </a:extLst>
          </p:cNvPr>
          <p:cNvCxnSpPr>
            <a:cxnSpLocks/>
          </p:cNvCxnSpPr>
          <p:nvPr/>
        </p:nvCxnSpPr>
        <p:spPr>
          <a:xfrm>
            <a:off x="2405849" y="2652095"/>
            <a:ext cx="515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54CAA68-3758-4754-BFCD-44C5C3744C45}"/>
              </a:ext>
            </a:extLst>
          </p:cNvPr>
          <p:cNvSpPr txBox="1"/>
          <p:nvPr/>
        </p:nvSpPr>
        <p:spPr>
          <a:xfrm>
            <a:off x="2255354" y="2895617"/>
            <a:ext cx="816746" cy="276999"/>
          </a:xfrm>
          <a:prstGeom prst="rect">
            <a:avLst/>
          </a:prstGeom>
          <a:noFill/>
        </p:spPr>
        <p:txBody>
          <a:bodyPr wrap="square" rtlCol="0">
            <a:spAutoFit/>
          </a:bodyPr>
          <a:lstStyle/>
          <a:p>
            <a:r>
              <a:rPr lang="zh-CN" altLang="en-US" sz="1200" dirty="0"/>
              <a:t>权重搬移</a:t>
            </a:r>
          </a:p>
        </p:txBody>
      </p:sp>
      <p:cxnSp>
        <p:nvCxnSpPr>
          <p:cNvPr id="17" name="直接箭头连接符 16">
            <a:extLst>
              <a:ext uri="{FF2B5EF4-FFF2-40B4-BE49-F238E27FC236}">
                <a16:creationId xmlns:a16="http://schemas.microsoft.com/office/drawing/2014/main" id="{E2725AF5-7FFA-46E7-A80A-8890B86E9708}"/>
              </a:ext>
            </a:extLst>
          </p:cNvPr>
          <p:cNvCxnSpPr>
            <a:cxnSpLocks/>
          </p:cNvCxnSpPr>
          <p:nvPr/>
        </p:nvCxnSpPr>
        <p:spPr>
          <a:xfrm flipV="1">
            <a:off x="2645971" y="2701267"/>
            <a:ext cx="0" cy="243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60A2CC7A-8250-4893-A5D2-BD0C31CB31A9}"/>
              </a:ext>
            </a:extLst>
          </p:cNvPr>
          <p:cNvPicPr>
            <a:picLocks noChangeAspect="1"/>
          </p:cNvPicPr>
          <p:nvPr/>
        </p:nvPicPr>
        <p:blipFill>
          <a:blip r:embed="rId4"/>
          <a:stretch>
            <a:fillRect/>
          </a:stretch>
        </p:blipFill>
        <p:spPr>
          <a:xfrm>
            <a:off x="5397623" y="453705"/>
            <a:ext cx="4598253" cy="5517903"/>
          </a:xfrm>
          <a:prstGeom prst="rect">
            <a:avLst/>
          </a:prstGeom>
        </p:spPr>
      </p:pic>
      <p:sp>
        <p:nvSpPr>
          <p:cNvPr id="7" name="文本框 6">
            <a:extLst>
              <a:ext uri="{FF2B5EF4-FFF2-40B4-BE49-F238E27FC236}">
                <a16:creationId xmlns:a16="http://schemas.microsoft.com/office/drawing/2014/main" id="{99741FB7-547E-42AC-A3C0-56EC3AB1B635}"/>
              </a:ext>
            </a:extLst>
          </p:cNvPr>
          <p:cNvSpPr txBox="1"/>
          <p:nvPr/>
        </p:nvSpPr>
        <p:spPr>
          <a:xfrm>
            <a:off x="1793964" y="3549127"/>
            <a:ext cx="1575278" cy="369332"/>
          </a:xfrm>
          <a:prstGeom prst="rect">
            <a:avLst/>
          </a:prstGeom>
          <a:noFill/>
        </p:spPr>
        <p:txBody>
          <a:bodyPr wrap="square" rtlCol="0">
            <a:spAutoFit/>
          </a:bodyPr>
          <a:lstStyle/>
          <a:p>
            <a:r>
              <a:rPr lang="zh-CN" altLang="en-US" dirty="0"/>
              <a:t>权重负值问题</a:t>
            </a:r>
          </a:p>
        </p:txBody>
      </p:sp>
      <p:sp>
        <p:nvSpPr>
          <p:cNvPr id="11" name="文本框 10">
            <a:extLst>
              <a:ext uri="{FF2B5EF4-FFF2-40B4-BE49-F238E27FC236}">
                <a16:creationId xmlns:a16="http://schemas.microsoft.com/office/drawing/2014/main" id="{0AE3953A-F927-48C2-8A5D-9758287B53DC}"/>
              </a:ext>
            </a:extLst>
          </p:cNvPr>
          <p:cNvSpPr txBox="1"/>
          <p:nvPr/>
        </p:nvSpPr>
        <p:spPr>
          <a:xfrm>
            <a:off x="1232452" y="4581939"/>
            <a:ext cx="2782957" cy="646331"/>
          </a:xfrm>
          <a:prstGeom prst="rect">
            <a:avLst/>
          </a:prstGeom>
          <a:noFill/>
        </p:spPr>
        <p:txBody>
          <a:bodyPr wrap="square" rtlCol="0">
            <a:spAutoFit/>
          </a:bodyPr>
          <a:lstStyle/>
          <a:p>
            <a:pPr algn="ctr"/>
            <a:r>
              <a:rPr lang="en-US" altLang="zh-CN" dirty="0"/>
              <a:t>CNN</a:t>
            </a:r>
            <a:r>
              <a:rPr lang="zh-CN" altLang="en-US" dirty="0"/>
              <a:t>中偏置在</a:t>
            </a:r>
            <a:r>
              <a:rPr lang="en-US" altLang="zh-CN" dirty="0"/>
              <a:t>SNN</a:t>
            </a:r>
            <a:r>
              <a:rPr lang="zh-CN" altLang="en-US" dirty="0"/>
              <a:t>中难以表示的问题</a:t>
            </a:r>
          </a:p>
        </p:txBody>
      </p:sp>
    </p:spTree>
    <p:extLst>
      <p:ext uri="{BB962C8B-B14F-4D97-AF65-F5344CB8AC3E}">
        <p14:creationId xmlns:p14="http://schemas.microsoft.com/office/powerpoint/2010/main" val="37514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A6F998-7DFA-47D7-A506-DC60D57B9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91F55F1D-98B0-4484-9BB5-893B69F40AD8}"/>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9FEA498-06E3-4613-8C34-4284721349AE}"/>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脉冲神经网络的数据来源</a:t>
            </a:r>
          </a:p>
        </p:txBody>
      </p:sp>
      <p:sp>
        <p:nvSpPr>
          <p:cNvPr id="7" name="文本框 6">
            <a:extLst>
              <a:ext uri="{FF2B5EF4-FFF2-40B4-BE49-F238E27FC236}">
                <a16:creationId xmlns:a16="http://schemas.microsoft.com/office/drawing/2014/main" id="{F264A2EE-7AAA-4AB1-B3DD-659F60329359}"/>
              </a:ext>
            </a:extLst>
          </p:cNvPr>
          <p:cNvSpPr txBox="1"/>
          <p:nvPr/>
        </p:nvSpPr>
        <p:spPr>
          <a:xfrm>
            <a:off x="1012054" y="1530626"/>
            <a:ext cx="3230218" cy="923330"/>
          </a:xfrm>
          <a:prstGeom prst="rect">
            <a:avLst/>
          </a:prstGeom>
          <a:noFill/>
        </p:spPr>
        <p:txBody>
          <a:bodyPr wrap="square" rtlCol="0">
            <a:spAutoFit/>
          </a:bodyPr>
          <a:lstStyle/>
          <a:p>
            <a:r>
              <a:rPr lang="zh-CN" altLang="en-US" dirty="0"/>
              <a:t>脉冲神经网络的数据也是一个个脉冲信号，通过脉冲的频率来表示信息</a:t>
            </a:r>
          </a:p>
        </p:txBody>
      </p:sp>
      <p:sp>
        <p:nvSpPr>
          <p:cNvPr id="8" name="文本框 7">
            <a:extLst>
              <a:ext uri="{FF2B5EF4-FFF2-40B4-BE49-F238E27FC236}">
                <a16:creationId xmlns:a16="http://schemas.microsoft.com/office/drawing/2014/main" id="{1CD00B94-F5F7-43C6-8486-398056A7462D}"/>
              </a:ext>
            </a:extLst>
          </p:cNvPr>
          <p:cNvSpPr txBox="1"/>
          <p:nvPr/>
        </p:nvSpPr>
        <p:spPr>
          <a:xfrm>
            <a:off x="943718" y="3480715"/>
            <a:ext cx="3955774" cy="923330"/>
          </a:xfrm>
          <a:prstGeom prst="rect">
            <a:avLst/>
          </a:prstGeom>
          <a:noFill/>
        </p:spPr>
        <p:txBody>
          <a:bodyPr wrap="square" rtlCol="0">
            <a:spAutoFit/>
          </a:bodyPr>
          <a:lstStyle/>
          <a:p>
            <a:r>
              <a:rPr lang="zh-CN" altLang="en-US" dirty="0"/>
              <a:t>现有的数据库大都是面向</a:t>
            </a:r>
            <a:r>
              <a:rPr lang="en-US" altLang="zh-CN" dirty="0"/>
              <a:t>CNN</a:t>
            </a:r>
            <a:r>
              <a:rPr lang="zh-CN" altLang="en-US" dirty="0"/>
              <a:t>的，面向</a:t>
            </a:r>
            <a:r>
              <a:rPr lang="en-US" altLang="zh-CN" dirty="0"/>
              <a:t>SNN</a:t>
            </a:r>
            <a:r>
              <a:rPr lang="zh-CN" altLang="en-US" dirty="0"/>
              <a:t>的数据大都是通过</a:t>
            </a:r>
            <a:r>
              <a:rPr lang="en-US" altLang="zh-CN" dirty="0"/>
              <a:t>DVC</a:t>
            </a:r>
            <a:r>
              <a:rPr lang="zh-CN" altLang="en-US" dirty="0"/>
              <a:t>或者事件相机（例如</a:t>
            </a:r>
            <a:r>
              <a:rPr lang="en-US" altLang="zh-CN" dirty="0"/>
              <a:t>DAVIS</a:t>
            </a:r>
            <a:r>
              <a:rPr lang="zh-CN" altLang="en-US" dirty="0"/>
              <a:t>）输出</a:t>
            </a:r>
          </a:p>
        </p:txBody>
      </p:sp>
      <p:pic>
        <p:nvPicPr>
          <p:cNvPr id="4" name="图片 3">
            <a:extLst>
              <a:ext uri="{FF2B5EF4-FFF2-40B4-BE49-F238E27FC236}">
                <a16:creationId xmlns:a16="http://schemas.microsoft.com/office/drawing/2014/main" id="{EEF74C72-7314-4F26-83BD-3DCFB4B73ECA}"/>
              </a:ext>
            </a:extLst>
          </p:cNvPr>
          <p:cNvPicPr>
            <a:picLocks noChangeAspect="1"/>
          </p:cNvPicPr>
          <p:nvPr/>
        </p:nvPicPr>
        <p:blipFill>
          <a:blip r:embed="rId4"/>
          <a:stretch>
            <a:fillRect/>
          </a:stretch>
        </p:blipFill>
        <p:spPr>
          <a:xfrm>
            <a:off x="5158409" y="1639956"/>
            <a:ext cx="6859240" cy="3429620"/>
          </a:xfrm>
          <a:prstGeom prst="rect">
            <a:avLst/>
          </a:prstGeom>
        </p:spPr>
      </p:pic>
      <p:sp>
        <p:nvSpPr>
          <p:cNvPr id="5" name="文本框 4">
            <a:extLst>
              <a:ext uri="{FF2B5EF4-FFF2-40B4-BE49-F238E27FC236}">
                <a16:creationId xmlns:a16="http://schemas.microsoft.com/office/drawing/2014/main" id="{EECC8FD2-10B7-4D12-BB81-38A21F7EEBEC}"/>
              </a:ext>
            </a:extLst>
          </p:cNvPr>
          <p:cNvSpPr txBox="1"/>
          <p:nvPr/>
        </p:nvSpPr>
        <p:spPr>
          <a:xfrm>
            <a:off x="830571" y="5327374"/>
            <a:ext cx="4684643" cy="646331"/>
          </a:xfrm>
          <a:prstGeom prst="rect">
            <a:avLst/>
          </a:prstGeom>
          <a:noFill/>
        </p:spPr>
        <p:txBody>
          <a:bodyPr wrap="square" rtlCol="0">
            <a:spAutoFit/>
          </a:bodyPr>
          <a:lstStyle/>
          <a:p>
            <a:r>
              <a:rPr lang="en-US" altLang="zh-CN" dirty="0"/>
              <a:t>MVSEC        </a:t>
            </a:r>
            <a:r>
              <a:rPr lang="zh-CN" altLang="en-US" dirty="0"/>
              <a:t>多车立体声事件摄像机数据集</a:t>
            </a:r>
            <a:endParaRPr lang="en-US" altLang="zh-CN" dirty="0"/>
          </a:p>
          <a:p>
            <a:endParaRPr lang="zh-CN" altLang="en-US" dirty="0"/>
          </a:p>
        </p:txBody>
      </p:sp>
    </p:spTree>
    <p:extLst>
      <p:ext uri="{BB962C8B-B14F-4D97-AF65-F5344CB8AC3E}">
        <p14:creationId xmlns:p14="http://schemas.microsoft.com/office/powerpoint/2010/main" val="71100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133598D-8AB1-4492-BC0B-5F898B132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a:extLst>
              <a:ext uri="{FF2B5EF4-FFF2-40B4-BE49-F238E27FC236}">
                <a16:creationId xmlns:a16="http://schemas.microsoft.com/office/drawing/2014/main" id="{CEF1EC3C-9AB5-46BB-B492-269CE41AB1B9}"/>
              </a:ext>
            </a:extLst>
          </p:cNvPr>
          <p:cNvSpPr txBox="1"/>
          <p:nvPr/>
        </p:nvSpPr>
        <p:spPr>
          <a:xfrm>
            <a:off x="5974433" y="657381"/>
            <a:ext cx="1652954" cy="1107996"/>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02</a:t>
            </a:r>
            <a:endParaRPr lang="zh-CN" altLang="en-US" sz="6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055426C-B89F-4256-A04A-FFD4F70F7F1A}"/>
              </a:ext>
            </a:extLst>
          </p:cNvPr>
          <p:cNvSpPr txBox="1"/>
          <p:nvPr/>
        </p:nvSpPr>
        <p:spPr>
          <a:xfrm>
            <a:off x="5377070" y="2978344"/>
            <a:ext cx="6419719" cy="1015663"/>
          </a:xfrm>
          <a:prstGeom prst="rect">
            <a:avLst/>
          </a:prstGeom>
          <a:noFill/>
        </p:spPr>
        <p:txBody>
          <a:bodyPr wrap="square" rtlCol="0">
            <a:spAutoFit/>
          </a:bodyPr>
          <a:lstStyle/>
          <a:p>
            <a:r>
              <a:rPr lang="zh-CN" altLang="en-US" sz="6000" dirty="0">
                <a:latin typeface="微软雅黑" panose="020B0503020204020204" pitchFamily="34" charset="-122"/>
                <a:ea typeface="微软雅黑" panose="020B0503020204020204" pitchFamily="34" charset="-122"/>
              </a:rPr>
              <a:t>光子脉冲神经网络</a:t>
            </a:r>
          </a:p>
        </p:txBody>
      </p:sp>
      <p:pic>
        <p:nvPicPr>
          <p:cNvPr id="11" name="图片 10">
            <a:extLst>
              <a:ext uri="{FF2B5EF4-FFF2-40B4-BE49-F238E27FC236}">
                <a16:creationId xmlns:a16="http://schemas.microsoft.com/office/drawing/2014/main" id="{C079AC3A-131F-433D-AD6B-DED546773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50" y="-221508"/>
            <a:ext cx="5455920" cy="5465064"/>
          </a:xfrm>
          <a:prstGeom prst="rect">
            <a:avLst/>
          </a:prstGeom>
        </p:spPr>
      </p:pic>
    </p:spTree>
    <p:extLst>
      <p:ext uri="{BB962C8B-B14F-4D97-AF65-F5344CB8AC3E}">
        <p14:creationId xmlns:p14="http://schemas.microsoft.com/office/powerpoint/2010/main" val="338058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89B636-06A2-4DCF-A39B-1D400454B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8BA94D8F-C63A-4F2C-89EA-BD7C2056FBC7}"/>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02</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30702F0-E12E-4D7A-A877-491331B291FB}"/>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光子脉冲神经网络简介</a:t>
            </a:r>
          </a:p>
        </p:txBody>
      </p:sp>
      <p:sp>
        <p:nvSpPr>
          <p:cNvPr id="5" name="文本框 4">
            <a:extLst>
              <a:ext uri="{FF2B5EF4-FFF2-40B4-BE49-F238E27FC236}">
                <a16:creationId xmlns:a16="http://schemas.microsoft.com/office/drawing/2014/main" id="{76302D62-C8DA-47EA-AB24-7B281D77AFEE}"/>
              </a:ext>
            </a:extLst>
          </p:cNvPr>
          <p:cNvSpPr txBox="1"/>
          <p:nvPr/>
        </p:nvSpPr>
        <p:spPr>
          <a:xfrm>
            <a:off x="830571" y="1148208"/>
            <a:ext cx="5540412" cy="369332"/>
          </a:xfrm>
          <a:prstGeom prst="rect">
            <a:avLst/>
          </a:prstGeom>
          <a:noFill/>
        </p:spPr>
        <p:txBody>
          <a:bodyPr wrap="square" rtlCol="0">
            <a:spAutoFit/>
          </a:bodyPr>
          <a:lstStyle/>
          <a:p>
            <a:r>
              <a:rPr lang="zh-CN" altLang="en-US" dirty="0"/>
              <a:t>是利用光学器件的光学特性搭建起来的脉冲神经网络</a:t>
            </a:r>
          </a:p>
        </p:txBody>
      </p:sp>
      <p:sp>
        <p:nvSpPr>
          <p:cNvPr id="6" name="文本框 5">
            <a:extLst>
              <a:ext uri="{FF2B5EF4-FFF2-40B4-BE49-F238E27FC236}">
                <a16:creationId xmlns:a16="http://schemas.microsoft.com/office/drawing/2014/main" id="{9BD00803-756F-4223-9B1E-2321E58447F8}"/>
              </a:ext>
            </a:extLst>
          </p:cNvPr>
          <p:cNvSpPr txBox="1"/>
          <p:nvPr/>
        </p:nvSpPr>
        <p:spPr>
          <a:xfrm>
            <a:off x="5907521" y="4847524"/>
            <a:ext cx="3658469" cy="646331"/>
          </a:xfrm>
          <a:prstGeom prst="rect">
            <a:avLst/>
          </a:prstGeom>
          <a:noFill/>
        </p:spPr>
        <p:txBody>
          <a:bodyPr wrap="square" rtlCol="0">
            <a:spAutoFit/>
          </a:bodyPr>
          <a:lstStyle/>
          <a:p>
            <a:r>
              <a:rPr lang="zh-CN" altLang="en-US" dirty="0"/>
              <a:t>高速度、高带宽、低串扰（光）</a:t>
            </a:r>
            <a:endParaRPr lang="en-US" altLang="zh-CN" dirty="0"/>
          </a:p>
          <a:p>
            <a:r>
              <a:rPr lang="zh-CN" altLang="en-US" dirty="0"/>
              <a:t>高效、节能（脉冲）</a:t>
            </a:r>
          </a:p>
        </p:txBody>
      </p:sp>
      <p:pic>
        <p:nvPicPr>
          <p:cNvPr id="7" name="图片 6">
            <a:extLst>
              <a:ext uri="{FF2B5EF4-FFF2-40B4-BE49-F238E27FC236}">
                <a16:creationId xmlns:a16="http://schemas.microsoft.com/office/drawing/2014/main" id="{D528BBA4-AF5A-410D-AE8D-257282D219C7}"/>
              </a:ext>
            </a:extLst>
          </p:cNvPr>
          <p:cNvPicPr>
            <a:picLocks noChangeAspect="1"/>
          </p:cNvPicPr>
          <p:nvPr/>
        </p:nvPicPr>
        <p:blipFill>
          <a:blip r:embed="rId4"/>
          <a:stretch>
            <a:fillRect/>
          </a:stretch>
        </p:blipFill>
        <p:spPr>
          <a:xfrm>
            <a:off x="4579979" y="1751954"/>
            <a:ext cx="7248700" cy="2715969"/>
          </a:xfrm>
          <a:prstGeom prst="rect">
            <a:avLst/>
          </a:prstGeom>
        </p:spPr>
      </p:pic>
      <p:sp>
        <p:nvSpPr>
          <p:cNvPr id="9" name="文本框 8">
            <a:extLst>
              <a:ext uri="{FF2B5EF4-FFF2-40B4-BE49-F238E27FC236}">
                <a16:creationId xmlns:a16="http://schemas.microsoft.com/office/drawing/2014/main" id="{899130CF-98C7-4B73-A9E2-1AAD684BFB8E}"/>
              </a:ext>
            </a:extLst>
          </p:cNvPr>
          <p:cNvSpPr txBox="1"/>
          <p:nvPr/>
        </p:nvSpPr>
        <p:spPr>
          <a:xfrm>
            <a:off x="675861" y="1965162"/>
            <a:ext cx="3486675" cy="646331"/>
          </a:xfrm>
          <a:prstGeom prst="rect">
            <a:avLst/>
          </a:prstGeom>
          <a:noFill/>
        </p:spPr>
        <p:txBody>
          <a:bodyPr wrap="square" rtlCol="0">
            <a:spAutoFit/>
          </a:bodyPr>
          <a:lstStyle/>
          <a:p>
            <a:r>
              <a:rPr lang="zh-CN" altLang="en-US" dirty="0"/>
              <a:t>普渡大学在微环振荡器中加入相变材料，实现光脉冲神经网络</a:t>
            </a:r>
          </a:p>
        </p:txBody>
      </p:sp>
      <p:sp>
        <p:nvSpPr>
          <p:cNvPr id="10" name="文本框 9">
            <a:extLst>
              <a:ext uri="{FF2B5EF4-FFF2-40B4-BE49-F238E27FC236}">
                <a16:creationId xmlns:a16="http://schemas.microsoft.com/office/drawing/2014/main" id="{F7630436-8C96-4442-965B-9CC4DD22B311}"/>
              </a:ext>
            </a:extLst>
          </p:cNvPr>
          <p:cNvSpPr txBox="1"/>
          <p:nvPr/>
        </p:nvSpPr>
        <p:spPr>
          <a:xfrm>
            <a:off x="675861" y="3031662"/>
            <a:ext cx="3189636" cy="923330"/>
          </a:xfrm>
          <a:prstGeom prst="rect">
            <a:avLst/>
          </a:prstGeom>
          <a:noFill/>
        </p:spPr>
        <p:txBody>
          <a:bodyPr wrap="square" rtlCol="0">
            <a:spAutoFit/>
          </a:bodyPr>
          <a:lstStyle/>
          <a:p>
            <a:r>
              <a:rPr lang="zh-CN" altLang="en-US" dirty="0"/>
              <a:t>国内团队研究使用</a:t>
            </a:r>
            <a:r>
              <a:rPr lang="en-US" altLang="zh-CN" dirty="0"/>
              <a:t>VCSEL</a:t>
            </a:r>
            <a:r>
              <a:rPr lang="zh-CN" altLang="en-US" dirty="0"/>
              <a:t>作为神经元，</a:t>
            </a:r>
            <a:r>
              <a:rPr lang="en-US" altLang="zh-CN" dirty="0"/>
              <a:t>VCSOA</a:t>
            </a:r>
            <a:r>
              <a:rPr lang="zh-CN" altLang="en-US" dirty="0"/>
              <a:t>作为突触实现</a:t>
            </a:r>
            <a:r>
              <a:rPr lang="en-US" altLang="zh-CN" dirty="0"/>
              <a:t>STDP</a:t>
            </a:r>
            <a:endParaRPr lang="zh-CN" altLang="en-US" dirty="0"/>
          </a:p>
        </p:txBody>
      </p:sp>
      <p:sp>
        <p:nvSpPr>
          <p:cNvPr id="11" name="文本框 10">
            <a:extLst>
              <a:ext uri="{FF2B5EF4-FFF2-40B4-BE49-F238E27FC236}">
                <a16:creationId xmlns:a16="http://schemas.microsoft.com/office/drawing/2014/main" id="{AB5137E7-FDA0-4F45-A963-4B52F789F040}"/>
              </a:ext>
            </a:extLst>
          </p:cNvPr>
          <p:cNvSpPr txBox="1"/>
          <p:nvPr/>
        </p:nvSpPr>
        <p:spPr>
          <a:xfrm>
            <a:off x="675861" y="3967898"/>
            <a:ext cx="3331965" cy="646331"/>
          </a:xfrm>
          <a:prstGeom prst="rect">
            <a:avLst/>
          </a:prstGeom>
          <a:noFill/>
        </p:spPr>
        <p:txBody>
          <a:bodyPr wrap="square" rtlCol="0">
            <a:spAutoFit/>
          </a:bodyPr>
          <a:lstStyle/>
          <a:p>
            <a:r>
              <a:rPr lang="zh-CN" altLang="en-US" dirty="0"/>
              <a:t>碳纳米材料研制光电突触器件，来搭建神经网络</a:t>
            </a:r>
          </a:p>
        </p:txBody>
      </p:sp>
      <p:sp>
        <p:nvSpPr>
          <p:cNvPr id="12" name="文本框 11">
            <a:extLst>
              <a:ext uri="{FF2B5EF4-FFF2-40B4-BE49-F238E27FC236}">
                <a16:creationId xmlns:a16="http://schemas.microsoft.com/office/drawing/2014/main" id="{C3A20F28-3DD8-4CB5-82B8-0729F035C88D}"/>
              </a:ext>
            </a:extLst>
          </p:cNvPr>
          <p:cNvSpPr txBox="1"/>
          <p:nvPr/>
        </p:nvSpPr>
        <p:spPr>
          <a:xfrm>
            <a:off x="675861" y="4845024"/>
            <a:ext cx="2992387" cy="646331"/>
          </a:xfrm>
          <a:prstGeom prst="rect">
            <a:avLst/>
          </a:prstGeom>
          <a:noFill/>
        </p:spPr>
        <p:txBody>
          <a:bodyPr wrap="square" rtlCol="0">
            <a:spAutoFit/>
          </a:bodyPr>
          <a:lstStyle/>
          <a:p>
            <a:r>
              <a:rPr lang="zh-CN" altLang="en-US" dirty="0"/>
              <a:t>用两个半导体光学放大器作为突触权重器件实现</a:t>
            </a:r>
            <a:r>
              <a:rPr lang="en-US" altLang="zh-CN" dirty="0"/>
              <a:t>STDP</a:t>
            </a:r>
            <a:endParaRPr lang="zh-CN" altLang="en-US" dirty="0"/>
          </a:p>
        </p:txBody>
      </p:sp>
    </p:spTree>
    <p:extLst>
      <p:ext uri="{BB962C8B-B14F-4D97-AF65-F5344CB8AC3E}">
        <p14:creationId xmlns:p14="http://schemas.microsoft.com/office/powerpoint/2010/main" val="199360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6430313-58D8-43CF-B8E2-2ABF33314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12" name="文本框 11">
            <a:extLst>
              <a:ext uri="{FF2B5EF4-FFF2-40B4-BE49-F238E27FC236}">
                <a16:creationId xmlns:a16="http://schemas.microsoft.com/office/drawing/2014/main" id="{81123716-8B6B-483C-B63B-1E77AE299B9A}"/>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02</a:t>
            </a:r>
            <a:endParaRPr lang="zh-CN" altLang="en-US" sz="36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F9E7502F-BCF0-4403-A940-54941C9F767D}"/>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光子脉冲神经元具体实现</a:t>
            </a:r>
          </a:p>
        </p:txBody>
      </p:sp>
      <p:pic>
        <p:nvPicPr>
          <p:cNvPr id="16" name="图片 15">
            <a:extLst>
              <a:ext uri="{FF2B5EF4-FFF2-40B4-BE49-F238E27FC236}">
                <a16:creationId xmlns:a16="http://schemas.microsoft.com/office/drawing/2014/main" id="{BECD7319-5E5F-491B-800D-299716421107}"/>
              </a:ext>
            </a:extLst>
          </p:cNvPr>
          <p:cNvPicPr>
            <a:picLocks noChangeAspect="1"/>
          </p:cNvPicPr>
          <p:nvPr/>
        </p:nvPicPr>
        <p:blipFill>
          <a:blip r:embed="rId4"/>
          <a:stretch>
            <a:fillRect/>
          </a:stretch>
        </p:blipFill>
        <p:spPr>
          <a:xfrm>
            <a:off x="681484" y="1307823"/>
            <a:ext cx="2867025" cy="2552700"/>
          </a:xfrm>
          <a:prstGeom prst="rect">
            <a:avLst/>
          </a:prstGeom>
        </p:spPr>
      </p:pic>
      <p:pic>
        <p:nvPicPr>
          <p:cNvPr id="3" name="图片 2">
            <a:extLst>
              <a:ext uri="{FF2B5EF4-FFF2-40B4-BE49-F238E27FC236}">
                <a16:creationId xmlns:a16="http://schemas.microsoft.com/office/drawing/2014/main" id="{062CA0BA-59FF-41FE-ACE7-9AAD9ED15CD5}"/>
              </a:ext>
            </a:extLst>
          </p:cNvPr>
          <p:cNvPicPr>
            <a:picLocks noChangeAspect="1"/>
          </p:cNvPicPr>
          <p:nvPr/>
        </p:nvPicPr>
        <p:blipFill>
          <a:blip r:embed="rId5"/>
          <a:stretch>
            <a:fillRect/>
          </a:stretch>
        </p:blipFill>
        <p:spPr>
          <a:xfrm>
            <a:off x="3936724" y="1307823"/>
            <a:ext cx="7658100" cy="2590800"/>
          </a:xfrm>
          <a:prstGeom prst="rect">
            <a:avLst/>
          </a:prstGeom>
        </p:spPr>
      </p:pic>
      <p:sp>
        <p:nvSpPr>
          <p:cNvPr id="4" name="文本框 3">
            <a:extLst>
              <a:ext uri="{FF2B5EF4-FFF2-40B4-BE49-F238E27FC236}">
                <a16:creationId xmlns:a16="http://schemas.microsoft.com/office/drawing/2014/main" id="{EFDBD1E0-8DE5-4B2D-B71F-033685E82941}"/>
              </a:ext>
            </a:extLst>
          </p:cNvPr>
          <p:cNvSpPr txBox="1"/>
          <p:nvPr/>
        </p:nvSpPr>
        <p:spPr>
          <a:xfrm>
            <a:off x="1518949" y="4255226"/>
            <a:ext cx="806807" cy="369332"/>
          </a:xfrm>
          <a:prstGeom prst="rect">
            <a:avLst/>
          </a:prstGeom>
          <a:noFill/>
        </p:spPr>
        <p:txBody>
          <a:bodyPr wrap="square" rtlCol="0">
            <a:spAutoFit/>
          </a:bodyPr>
          <a:lstStyle/>
          <a:p>
            <a:r>
              <a:rPr lang="en-US" altLang="zh-CN" dirty="0"/>
              <a:t>PCM</a:t>
            </a:r>
            <a:endParaRPr lang="zh-CN" altLang="en-US" dirty="0"/>
          </a:p>
        </p:txBody>
      </p:sp>
      <p:cxnSp>
        <p:nvCxnSpPr>
          <p:cNvPr id="6" name="直接箭头连接符 5">
            <a:extLst>
              <a:ext uri="{FF2B5EF4-FFF2-40B4-BE49-F238E27FC236}">
                <a16:creationId xmlns:a16="http://schemas.microsoft.com/office/drawing/2014/main" id="{5A097F86-C050-4181-883C-DC80BCCCD656}"/>
              </a:ext>
            </a:extLst>
          </p:cNvPr>
          <p:cNvCxnSpPr/>
          <p:nvPr/>
        </p:nvCxnSpPr>
        <p:spPr>
          <a:xfrm flipH="1">
            <a:off x="1480930" y="4624558"/>
            <a:ext cx="226862" cy="325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B276B557-9C9B-4462-A00A-6A6E858C06B1}"/>
              </a:ext>
            </a:extLst>
          </p:cNvPr>
          <p:cNvCxnSpPr>
            <a:cxnSpLocks/>
          </p:cNvCxnSpPr>
          <p:nvPr/>
        </p:nvCxnSpPr>
        <p:spPr>
          <a:xfrm>
            <a:off x="1934203" y="4621019"/>
            <a:ext cx="280334" cy="328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2206279-DF21-4A07-8E2A-47A159181C8D}"/>
              </a:ext>
            </a:extLst>
          </p:cNvPr>
          <p:cNvSpPr txBox="1"/>
          <p:nvPr/>
        </p:nvSpPr>
        <p:spPr>
          <a:xfrm>
            <a:off x="1003852" y="5049078"/>
            <a:ext cx="1181018" cy="369332"/>
          </a:xfrm>
          <a:prstGeom prst="rect">
            <a:avLst/>
          </a:prstGeom>
          <a:noFill/>
        </p:spPr>
        <p:txBody>
          <a:bodyPr wrap="square" rtlCol="0">
            <a:spAutoFit/>
          </a:bodyPr>
          <a:lstStyle/>
          <a:p>
            <a:r>
              <a:rPr lang="zh-CN" altLang="en-US" dirty="0"/>
              <a:t>非晶态</a:t>
            </a:r>
          </a:p>
        </p:txBody>
      </p:sp>
      <p:sp>
        <p:nvSpPr>
          <p:cNvPr id="22" name="文本框 21">
            <a:extLst>
              <a:ext uri="{FF2B5EF4-FFF2-40B4-BE49-F238E27FC236}">
                <a16:creationId xmlns:a16="http://schemas.microsoft.com/office/drawing/2014/main" id="{127EFDB6-90F1-42D0-9198-982E883D60F7}"/>
              </a:ext>
            </a:extLst>
          </p:cNvPr>
          <p:cNvSpPr txBox="1"/>
          <p:nvPr/>
        </p:nvSpPr>
        <p:spPr>
          <a:xfrm>
            <a:off x="2078552" y="5049078"/>
            <a:ext cx="1181018" cy="369332"/>
          </a:xfrm>
          <a:prstGeom prst="rect">
            <a:avLst/>
          </a:prstGeom>
          <a:noFill/>
        </p:spPr>
        <p:txBody>
          <a:bodyPr wrap="square" rtlCol="0">
            <a:spAutoFit/>
          </a:bodyPr>
          <a:lstStyle/>
          <a:p>
            <a:r>
              <a:rPr lang="zh-CN" altLang="en-US" dirty="0"/>
              <a:t>晶态</a:t>
            </a:r>
          </a:p>
        </p:txBody>
      </p:sp>
      <p:sp>
        <p:nvSpPr>
          <p:cNvPr id="23" name="文本框 22">
            <a:extLst>
              <a:ext uri="{FF2B5EF4-FFF2-40B4-BE49-F238E27FC236}">
                <a16:creationId xmlns:a16="http://schemas.microsoft.com/office/drawing/2014/main" id="{F84A8BFB-7EFC-41A4-BBE9-0024CB8405EA}"/>
              </a:ext>
            </a:extLst>
          </p:cNvPr>
          <p:cNvSpPr txBox="1"/>
          <p:nvPr/>
        </p:nvSpPr>
        <p:spPr>
          <a:xfrm>
            <a:off x="2669061" y="4144594"/>
            <a:ext cx="2047461" cy="646331"/>
          </a:xfrm>
          <a:prstGeom prst="rect">
            <a:avLst/>
          </a:prstGeom>
          <a:noFill/>
        </p:spPr>
        <p:txBody>
          <a:bodyPr wrap="square" rtlCol="0">
            <a:spAutoFit/>
          </a:bodyPr>
          <a:lstStyle/>
          <a:p>
            <a:r>
              <a:rPr lang="zh-CN" altLang="en-US" dirty="0"/>
              <a:t>可以调节投射性，用于做输入的加权</a:t>
            </a:r>
          </a:p>
        </p:txBody>
      </p:sp>
      <p:sp>
        <p:nvSpPr>
          <p:cNvPr id="24" name="文本框 23">
            <a:extLst>
              <a:ext uri="{FF2B5EF4-FFF2-40B4-BE49-F238E27FC236}">
                <a16:creationId xmlns:a16="http://schemas.microsoft.com/office/drawing/2014/main" id="{6C0E1EDE-CFBD-4B57-A8BA-18D1E947CF78}"/>
              </a:ext>
            </a:extLst>
          </p:cNvPr>
          <p:cNvSpPr txBox="1"/>
          <p:nvPr/>
        </p:nvSpPr>
        <p:spPr>
          <a:xfrm>
            <a:off x="4893537" y="4679746"/>
            <a:ext cx="1461052" cy="369332"/>
          </a:xfrm>
          <a:prstGeom prst="rect">
            <a:avLst/>
          </a:prstGeom>
          <a:noFill/>
        </p:spPr>
        <p:txBody>
          <a:bodyPr wrap="square" rtlCol="0">
            <a:spAutoFit/>
          </a:bodyPr>
          <a:lstStyle/>
          <a:p>
            <a:r>
              <a:rPr lang="zh-CN" altLang="en-US" dirty="0"/>
              <a:t>波分复用器</a:t>
            </a:r>
          </a:p>
        </p:txBody>
      </p:sp>
      <p:sp>
        <p:nvSpPr>
          <p:cNvPr id="25" name="文本框 24">
            <a:extLst>
              <a:ext uri="{FF2B5EF4-FFF2-40B4-BE49-F238E27FC236}">
                <a16:creationId xmlns:a16="http://schemas.microsoft.com/office/drawing/2014/main" id="{8A84B21F-18EF-4E76-8B62-5905F41694D2}"/>
              </a:ext>
            </a:extLst>
          </p:cNvPr>
          <p:cNvSpPr txBox="1"/>
          <p:nvPr/>
        </p:nvSpPr>
        <p:spPr>
          <a:xfrm>
            <a:off x="6652996" y="4688101"/>
            <a:ext cx="2225556" cy="369332"/>
          </a:xfrm>
          <a:prstGeom prst="rect">
            <a:avLst/>
          </a:prstGeom>
          <a:noFill/>
        </p:spPr>
        <p:txBody>
          <a:bodyPr wrap="square" rtlCol="0">
            <a:spAutoFit/>
          </a:bodyPr>
          <a:lstStyle/>
          <a:p>
            <a:r>
              <a:rPr lang="zh-CN" altLang="en-US" dirty="0"/>
              <a:t>用于做权值的累加</a:t>
            </a:r>
          </a:p>
        </p:txBody>
      </p:sp>
    </p:spTree>
    <p:extLst>
      <p:ext uri="{BB962C8B-B14F-4D97-AF65-F5344CB8AC3E}">
        <p14:creationId xmlns:p14="http://schemas.microsoft.com/office/powerpoint/2010/main" val="310952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E0E992-8ADA-4808-A1FA-2AD2381D8783}"/>
              </a:ext>
            </a:extLst>
          </p:cNvPr>
          <p:cNvPicPr>
            <a:picLocks noChangeAspect="1"/>
          </p:cNvPicPr>
          <p:nvPr/>
        </p:nvPicPr>
        <p:blipFill>
          <a:blip r:embed="rId2"/>
          <a:stretch>
            <a:fillRect/>
          </a:stretch>
        </p:blipFill>
        <p:spPr>
          <a:xfrm>
            <a:off x="3955775" y="700586"/>
            <a:ext cx="6089374" cy="5050692"/>
          </a:xfrm>
          <a:prstGeom prst="rect">
            <a:avLst/>
          </a:prstGeom>
        </p:spPr>
      </p:pic>
      <p:pic>
        <p:nvPicPr>
          <p:cNvPr id="10" name="图片 9">
            <a:extLst>
              <a:ext uri="{FF2B5EF4-FFF2-40B4-BE49-F238E27FC236}">
                <a16:creationId xmlns:a16="http://schemas.microsoft.com/office/drawing/2014/main" id="{30169224-D1E9-4385-B790-3A9816FA5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12" name="文本框 11">
            <a:extLst>
              <a:ext uri="{FF2B5EF4-FFF2-40B4-BE49-F238E27FC236}">
                <a16:creationId xmlns:a16="http://schemas.microsoft.com/office/drawing/2014/main" id="{9E644DC2-ACF0-4C07-9A52-345166E37506}"/>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5A32D08-5690-4948-98F5-3AA3A894FF62}"/>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具体实现功能</a:t>
            </a:r>
          </a:p>
        </p:txBody>
      </p:sp>
      <p:sp>
        <p:nvSpPr>
          <p:cNvPr id="3" name="文本框 2">
            <a:extLst>
              <a:ext uri="{FF2B5EF4-FFF2-40B4-BE49-F238E27FC236}">
                <a16:creationId xmlns:a16="http://schemas.microsoft.com/office/drawing/2014/main" id="{EC99B7CB-7E5F-4C6F-857E-BBADC10C564C}"/>
              </a:ext>
            </a:extLst>
          </p:cNvPr>
          <p:cNvSpPr txBox="1"/>
          <p:nvPr/>
        </p:nvSpPr>
        <p:spPr>
          <a:xfrm>
            <a:off x="415285" y="2838301"/>
            <a:ext cx="3061252" cy="1200329"/>
          </a:xfrm>
          <a:prstGeom prst="rect">
            <a:avLst/>
          </a:prstGeom>
          <a:noFill/>
        </p:spPr>
        <p:txBody>
          <a:bodyPr wrap="square" rtlCol="0">
            <a:spAutoFit/>
          </a:bodyPr>
          <a:lstStyle/>
          <a:p>
            <a:r>
              <a:rPr lang="zh-CN" altLang="en-US" dirty="0"/>
              <a:t>这是用</a:t>
            </a:r>
            <a:r>
              <a:rPr lang="en-US" altLang="zh-CN" dirty="0"/>
              <a:t>4</a:t>
            </a:r>
            <a:r>
              <a:rPr lang="zh-CN" altLang="en-US" dirty="0"/>
              <a:t>个有</a:t>
            </a:r>
            <a:r>
              <a:rPr lang="en-US" altLang="zh-CN" dirty="0"/>
              <a:t>15</a:t>
            </a:r>
            <a:r>
              <a:rPr lang="zh-CN" altLang="en-US" dirty="0"/>
              <a:t>个树突的光子脉冲神经元组成的单层网络，它能完成对</a:t>
            </a:r>
            <a:r>
              <a:rPr lang="en-US" altLang="zh-CN" dirty="0"/>
              <a:t>ABCD</a:t>
            </a:r>
            <a:r>
              <a:rPr lang="zh-CN" altLang="en-US" dirty="0"/>
              <a:t>四个字母的辨识工作。</a:t>
            </a:r>
          </a:p>
        </p:txBody>
      </p:sp>
    </p:spTree>
    <p:extLst>
      <p:ext uri="{BB962C8B-B14F-4D97-AF65-F5344CB8AC3E}">
        <p14:creationId xmlns:p14="http://schemas.microsoft.com/office/powerpoint/2010/main" val="444254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133598D-8AB1-4492-BC0B-5F898B132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a:extLst>
              <a:ext uri="{FF2B5EF4-FFF2-40B4-BE49-F238E27FC236}">
                <a16:creationId xmlns:a16="http://schemas.microsoft.com/office/drawing/2014/main" id="{CEF1EC3C-9AB5-46BB-B492-269CE41AB1B9}"/>
              </a:ext>
            </a:extLst>
          </p:cNvPr>
          <p:cNvSpPr txBox="1"/>
          <p:nvPr/>
        </p:nvSpPr>
        <p:spPr>
          <a:xfrm>
            <a:off x="5974433" y="657381"/>
            <a:ext cx="1652954" cy="1107996"/>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03</a:t>
            </a:r>
            <a:endParaRPr lang="zh-CN" altLang="en-US" sz="6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055426C-B89F-4256-A04A-FFD4F70F7F1A}"/>
              </a:ext>
            </a:extLst>
          </p:cNvPr>
          <p:cNvSpPr txBox="1"/>
          <p:nvPr/>
        </p:nvSpPr>
        <p:spPr>
          <a:xfrm>
            <a:off x="5633382" y="3013501"/>
            <a:ext cx="7105519" cy="830997"/>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事件相机与光流估计</a:t>
            </a:r>
          </a:p>
        </p:txBody>
      </p:sp>
      <p:pic>
        <p:nvPicPr>
          <p:cNvPr id="11" name="图片 10">
            <a:extLst>
              <a:ext uri="{FF2B5EF4-FFF2-40B4-BE49-F238E27FC236}">
                <a16:creationId xmlns:a16="http://schemas.microsoft.com/office/drawing/2014/main" id="{C079AC3A-131F-433D-AD6B-DED546773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50" y="-221508"/>
            <a:ext cx="5455920" cy="5465064"/>
          </a:xfrm>
          <a:prstGeom prst="rect">
            <a:avLst/>
          </a:prstGeom>
        </p:spPr>
      </p:pic>
    </p:spTree>
    <p:extLst>
      <p:ext uri="{BB962C8B-B14F-4D97-AF65-F5344CB8AC3E}">
        <p14:creationId xmlns:p14="http://schemas.microsoft.com/office/powerpoint/2010/main" val="1251148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89D75D-B20F-4570-A900-3E6663833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2" name="文本框 1">
            <a:extLst>
              <a:ext uri="{FF2B5EF4-FFF2-40B4-BE49-F238E27FC236}">
                <a16:creationId xmlns:a16="http://schemas.microsoft.com/office/drawing/2014/main" id="{3ED95799-A8DF-4912-BC6C-F03CAFFDD728}"/>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239BC0C-B5B8-4395-B59E-AF548FE9C08F}"/>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事件相机简介</a:t>
            </a:r>
          </a:p>
        </p:txBody>
      </p:sp>
      <p:sp>
        <p:nvSpPr>
          <p:cNvPr id="5" name="文本框 4">
            <a:extLst>
              <a:ext uri="{FF2B5EF4-FFF2-40B4-BE49-F238E27FC236}">
                <a16:creationId xmlns:a16="http://schemas.microsoft.com/office/drawing/2014/main" id="{CEE747D7-18C9-4EB1-AAA4-EEE5C040A68C}"/>
              </a:ext>
            </a:extLst>
          </p:cNvPr>
          <p:cNvSpPr txBox="1"/>
          <p:nvPr/>
        </p:nvSpPr>
        <p:spPr>
          <a:xfrm>
            <a:off x="7426038" y="5030238"/>
            <a:ext cx="2658064" cy="369332"/>
          </a:xfrm>
          <a:prstGeom prst="rect">
            <a:avLst/>
          </a:prstGeom>
          <a:noFill/>
        </p:spPr>
        <p:txBody>
          <a:bodyPr wrap="square" rtlCol="0">
            <a:spAutoFit/>
          </a:bodyPr>
          <a:lstStyle/>
          <a:p>
            <a:r>
              <a:rPr lang="zh-CN" altLang="en-US" dirty="0"/>
              <a:t>应用场景：微光环境中</a:t>
            </a:r>
          </a:p>
        </p:txBody>
      </p:sp>
      <p:sp>
        <p:nvSpPr>
          <p:cNvPr id="7" name="文本框 6">
            <a:extLst>
              <a:ext uri="{FF2B5EF4-FFF2-40B4-BE49-F238E27FC236}">
                <a16:creationId xmlns:a16="http://schemas.microsoft.com/office/drawing/2014/main" id="{ACED97BD-4642-4C10-99BC-054C6F8DC5B0}"/>
              </a:ext>
            </a:extLst>
          </p:cNvPr>
          <p:cNvSpPr txBox="1"/>
          <p:nvPr/>
        </p:nvSpPr>
        <p:spPr>
          <a:xfrm>
            <a:off x="830571" y="4161980"/>
            <a:ext cx="3701671" cy="646331"/>
          </a:xfrm>
          <a:prstGeom prst="rect">
            <a:avLst/>
          </a:prstGeom>
          <a:noFill/>
        </p:spPr>
        <p:txBody>
          <a:bodyPr wrap="square" rtlCol="0">
            <a:spAutoFit/>
          </a:bodyPr>
          <a:lstStyle/>
          <a:p>
            <a:r>
              <a:rPr lang="zh-CN" altLang="en-US" dirty="0">
                <a:solidFill>
                  <a:srgbClr val="FF0000"/>
                </a:solidFill>
              </a:rPr>
              <a:t>高时间分辨率、高动态范围</a:t>
            </a:r>
            <a:r>
              <a:rPr lang="zh-CN" altLang="en-US" dirty="0"/>
              <a:t>和</a:t>
            </a:r>
            <a:r>
              <a:rPr lang="zh-CN" altLang="en-US" dirty="0">
                <a:solidFill>
                  <a:srgbClr val="FF0000"/>
                </a:solidFill>
              </a:rPr>
              <a:t>低功耗</a:t>
            </a:r>
          </a:p>
        </p:txBody>
      </p:sp>
      <p:sp>
        <p:nvSpPr>
          <p:cNvPr id="8" name="文本框 7">
            <a:extLst>
              <a:ext uri="{FF2B5EF4-FFF2-40B4-BE49-F238E27FC236}">
                <a16:creationId xmlns:a16="http://schemas.microsoft.com/office/drawing/2014/main" id="{DA8E49F9-192A-43B0-986C-822BBE1135A3}"/>
              </a:ext>
            </a:extLst>
          </p:cNvPr>
          <p:cNvSpPr txBox="1"/>
          <p:nvPr/>
        </p:nvSpPr>
        <p:spPr>
          <a:xfrm>
            <a:off x="830571" y="1135264"/>
            <a:ext cx="4170802" cy="923330"/>
          </a:xfrm>
          <a:prstGeom prst="rect">
            <a:avLst/>
          </a:prstGeom>
          <a:noFill/>
        </p:spPr>
        <p:txBody>
          <a:bodyPr wrap="square" rtlCol="0">
            <a:spAutoFit/>
          </a:bodyPr>
          <a:lstStyle/>
          <a:p>
            <a:pPr algn="ctr"/>
            <a:r>
              <a:rPr lang="zh-CN" altLang="en-US" dirty="0"/>
              <a:t>实际上是受生物启发的传感器，它不同于传统的以帧为基础的相机，而是一个以</a:t>
            </a:r>
            <a:r>
              <a:rPr lang="zh-CN" altLang="en-US" dirty="0">
                <a:solidFill>
                  <a:srgbClr val="FF0000"/>
                </a:solidFill>
              </a:rPr>
              <a:t>事件</a:t>
            </a:r>
            <a:r>
              <a:rPr lang="zh-CN" altLang="en-US" dirty="0"/>
              <a:t>为基础的相机</a:t>
            </a:r>
          </a:p>
        </p:txBody>
      </p:sp>
      <p:pic>
        <p:nvPicPr>
          <p:cNvPr id="9" name="图片 8">
            <a:extLst>
              <a:ext uri="{FF2B5EF4-FFF2-40B4-BE49-F238E27FC236}">
                <a16:creationId xmlns:a16="http://schemas.microsoft.com/office/drawing/2014/main" id="{82DFC5FE-C004-481C-B850-4FADD382C711}"/>
              </a:ext>
            </a:extLst>
          </p:cNvPr>
          <p:cNvPicPr>
            <a:picLocks noChangeAspect="1"/>
          </p:cNvPicPr>
          <p:nvPr/>
        </p:nvPicPr>
        <p:blipFill>
          <a:blip r:embed="rId4"/>
          <a:stretch>
            <a:fillRect/>
          </a:stretch>
        </p:blipFill>
        <p:spPr>
          <a:xfrm>
            <a:off x="6201817" y="1410716"/>
            <a:ext cx="3882285" cy="2426428"/>
          </a:xfrm>
          <a:prstGeom prst="rect">
            <a:avLst/>
          </a:prstGeom>
        </p:spPr>
      </p:pic>
      <p:sp>
        <p:nvSpPr>
          <p:cNvPr id="10" name="文本框 9">
            <a:extLst>
              <a:ext uri="{FF2B5EF4-FFF2-40B4-BE49-F238E27FC236}">
                <a16:creationId xmlns:a16="http://schemas.microsoft.com/office/drawing/2014/main" id="{0BC59120-8BBF-477E-9D92-610ABD6D6E21}"/>
              </a:ext>
            </a:extLst>
          </p:cNvPr>
          <p:cNvSpPr txBox="1"/>
          <p:nvPr/>
        </p:nvSpPr>
        <p:spPr>
          <a:xfrm>
            <a:off x="830571" y="2981924"/>
            <a:ext cx="3611484" cy="646331"/>
          </a:xfrm>
          <a:prstGeom prst="rect">
            <a:avLst/>
          </a:prstGeom>
          <a:noFill/>
        </p:spPr>
        <p:txBody>
          <a:bodyPr wrap="square" rtlCol="0">
            <a:spAutoFit/>
          </a:bodyPr>
          <a:lstStyle/>
          <a:p>
            <a:r>
              <a:rPr lang="en-US" altLang="zh-CN" dirty="0"/>
              <a:t>DVC</a:t>
            </a:r>
            <a:r>
              <a:rPr lang="zh-CN" altLang="en-US" dirty="0"/>
              <a:t>将像素点的亮度变化视为一个个事件</a:t>
            </a:r>
          </a:p>
        </p:txBody>
      </p:sp>
      <p:sp>
        <p:nvSpPr>
          <p:cNvPr id="11" name="箭头: 下 10">
            <a:extLst>
              <a:ext uri="{FF2B5EF4-FFF2-40B4-BE49-F238E27FC236}">
                <a16:creationId xmlns:a16="http://schemas.microsoft.com/office/drawing/2014/main" id="{4E3D03D3-065C-4F78-A6F1-6D9A259CC9D1}"/>
              </a:ext>
            </a:extLst>
          </p:cNvPr>
          <p:cNvSpPr/>
          <p:nvPr/>
        </p:nvSpPr>
        <p:spPr>
          <a:xfrm>
            <a:off x="2315817" y="2237496"/>
            <a:ext cx="59635" cy="5653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A169012-1BE3-43AB-A7A6-3509978FE0FA}"/>
              </a:ext>
            </a:extLst>
          </p:cNvPr>
          <p:cNvSpPr txBox="1"/>
          <p:nvPr/>
        </p:nvSpPr>
        <p:spPr>
          <a:xfrm>
            <a:off x="2574235" y="2256181"/>
            <a:ext cx="2832652" cy="369332"/>
          </a:xfrm>
          <a:prstGeom prst="rect">
            <a:avLst/>
          </a:prstGeom>
          <a:noFill/>
        </p:spPr>
        <p:txBody>
          <a:bodyPr wrap="square" rtlCol="0">
            <a:spAutoFit/>
          </a:bodyPr>
          <a:lstStyle/>
          <a:p>
            <a:r>
              <a:rPr lang="zh-CN" altLang="en-US" dirty="0"/>
              <a:t>时间戳、像素坐标与极性</a:t>
            </a:r>
          </a:p>
        </p:txBody>
      </p:sp>
      <p:sp>
        <p:nvSpPr>
          <p:cNvPr id="14" name="文本框 13">
            <a:extLst>
              <a:ext uri="{FF2B5EF4-FFF2-40B4-BE49-F238E27FC236}">
                <a16:creationId xmlns:a16="http://schemas.microsoft.com/office/drawing/2014/main" id="{956CCA41-55C6-484E-B921-52EE7E35F593}"/>
              </a:ext>
            </a:extLst>
          </p:cNvPr>
          <p:cNvSpPr txBox="1"/>
          <p:nvPr/>
        </p:nvSpPr>
        <p:spPr>
          <a:xfrm>
            <a:off x="715617" y="5030238"/>
            <a:ext cx="5198165" cy="369332"/>
          </a:xfrm>
          <a:prstGeom prst="rect">
            <a:avLst/>
          </a:prstGeom>
          <a:noFill/>
        </p:spPr>
        <p:txBody>
          <a:bodyPr wrap="square" rtlCol="0">
            <a:spAutoFit/>
          </a:bodyPr>
          <a:lstStyle/>
          <a:p>
            <a:r>
              <a:rPr lang="en-US" altLang="zh-CN" dirty="0">
                <a:hlinkClick r:id="rId5"/>
              </a:rPr>
              <a:t>https://www.youtube.com/watch?v=cffwH41ReF4</a:t>
            </a:r>
            <a:endParaRPr lang="zh-CN" altLang="en-US" dirty="0"/>
          </a:p>
        </p:txBody>
      </p:sp>
    </p:spTree>
    <p:extLst>
      <p:ext uri="{BB962C8B-B14F-4D97-AF65-F5344CB8AC3E}">
        <p14:creationId xmlns:p14="http://schemas.microsoft.com/office/powerpoint/2010/main" val="152551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FFD2D8B-805E-4EB1-9DAD-330B34479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30571" cy="918829"/>
          </a:xfrm>
          <a:prstGeom prst="rect">
            <a:avLst/>
          </a:prstGeom>
        </p:spPr>
      </p:pic>
      <p:sp>
        <p:nvSpPr>
          <p:cNvPr id="3" name="文本框 2">
            <a:extLst>
              <a:ext uri="{FF2B5EF4-FFF2-40B4-BE49-F238E27FC236}">
                <a16:creationId xmlns:a16="http://schemas.microsoft.com/office/drawing/2014/main" id="{AAAFF208-8766-4AD8-BB21-2D21DA9A4F81}"/>
              </a:ext>
            </a:extLst>
          </p:cNvPr>
          <p:cNvSpPr txBox="1"/>
          <p:nvPr/>
        </p:nvSpPr>
        <p:spPr>
          <a:xfrm>
            <a:off x="0" y="150886"/>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B351C66-A194-46EF-BD99-F5DB62195B9A}"/>
              </a:ext>
            </a:extLst>
          </p:cNvPr>
          <p:cNvSpPr txBox="1"/>
          <p:nvPr/>
        </p:nvSpPr>
        <p:spPr>
          <a:xfrm>
            <a:off x="836204" y="244630"/>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事件相机原理</a:t>
            </a:r>
          </a:p>
        </p:txBody>
      </p:sp>
      <p:sp>
        <p:nvSpPr>
          <p:cNvPr id="6" name="文本框 5">
            <a:extLst>
              <a:ext uri="{FF2B5EF4-FFF2-40B4-BE49-F238E27FC236}">
                <a16:creationId xmlns:a16="http://schemas.microsoft.com/office/drawing/2014/main" id="{89065244-CB34-4C50-9D6A-C1434923B3BB}"/>
              </a:ext>
            </a:extLst>
          </p:cNvPr>
          <p:cNvSpPr txBox="1"/>
          <p:nvPr/>
        </p:nvSpPr>
        <p:spPr>
          <a:xfrm>
            <a:off x="1787306" y="1300542"/>
            <a:ext cx="3701672" cy="646331"/>
          </a:xfrm>
          <a:prstGeom prst="rect">
            <a:avLst/>
          </a:prstGeom>
          <a:noFill/>
        </p:spPr>
        <p:txBody>
          <a:bodyPr wrap="square" rtlCol="0">
            <a:spAutoFit/>
          </a:bodyPr>
          <a:lstStyle/>
          <a:p>
            <a:r>
              <a:rPr lang="zh-CN" altLang="en-US" dirty="0"/>
              <a:t>通过</a:t>
            </a:r>
            <a:r>
              <a:rPr lang="zh-CN" altLang="en-US" dirty="0">
                <a:solidFill>
                  <a:srgbClr val="FF0000"/>
                </a:solidFill>
              </a:rPr>
              <a:t>异步</a:t>
            </a:r>
            <a:r>
              <a:rPr lang="zh-CN" altLang="en-US" dirty="0"/>
              <a:t>和</a:t>
            </a:r>
            <a:r>
              <a:rPr lang="zh-CN" altLang="en-US" dirty="0">
                <a:solidFill>
                  <a:srgbClr val="FF0000"/>
                </a:solidFill>
              </a:rPr>
              <a:t>独立</a:t>
            </a:r>
            <a:r>
              <a:rPr lang="zh-CN" altLang="en-US" dirty="0"/>
              <a:t>地检测每个像素阵列元素上的</a:t>
            </a:r>
            <a:r>
              <a:rPr lang="zh-CN" altLang="en-US" dirty="0">
                <a:solidFill>
                  <a:srgbClr val="FF0000"/>
                </a:solidFill>
              </a:rPr>
              <a:t>对数级</a:t>
            </a:r>
            <a:r>
              <a:rPr lang="zh-CN" altLang="en-US" dirty="0"/>
              <a:t>亮度变化</a:t>
            </a:r>
          </a:p>
        </p:txBody>
      </p:sp>
      <p:sp>
        <p:nvSpPr>
          <p:cNvPr id="7" name="文本框 6">
            <a:extLst>
              <a:ext uri="{FF2B5EF4-FFF2-40B4-BE49-F238E27FC236}">
                <a16:creationId xmlns:a16="http://schemas.microsoft.com/office/drawing/2014/main" id="{C6F2021F-38F4-4EA1-8D41-BE1C320DA820}"/>
              </a:ext>
            </a:extLst>
          </p:cNvPr>
          <p:cNvSpPr txBox="1"/>
          <p:nvPr/>
        </p:nvSpPr>
        <p:spPr>
          <a:xfrm>
            <a:off x="878529" y="1439041"/>
            <a:ext cx="830571" cy="369332"/>
          </a:xfrm>
          <a:prstGeom prst="rect">
            <a:avLst/>
          </a:prstGeom>
          <a:noFill/>
        </p:spPr>
        <p:txBody>
          <a:bodyPr wrap="square" rtlCol="0">
            <a:spAutoFit/>
          </a:bodyPr>
          <a:lstStyle/>
          <a:p>
            <a:r>
              <a:rPr lang="en-US" altLang="zh-CN" dirty="0"/>
              <a:t>DVS</a:t>
            </a:r>
            <a:endParaRPr lang="zh-CN" altLang="en-US" dirty="0"/>
          </a:p>
        </p:txBody>
      </p:sp>
      <p:sp>
        <p:nvSpPr>
          <p:cNvPr id="8" name="文本框 7">
            <a:extLst>
              <a:ext uri="{FF2B5EF4-FFF2-40B4-BE49-F238E27FC236}">
                <a16:creationId xmlns:a16="http://schemas.microsoft.com/office/drawing/2014/main" id="{65EFC3A2-D73E-4D52-99C7-D7397B3DBC20}"/>
              </a:ext>
            </a:extLst>
          </p:cNvPr>
          <p:cNvSpPr txBox="1"/>
          <p:nvPr/>
        </p:nvSpPr>
        <p:spPr>
          <a:xfrm>
            <a:off x="878529" y="2922413"/>
            <a:ext cx="697046" cy="369332"/>
          </a:xfrm>
          <a:prstGeom prst="rect">
            <a:avLst/>
          </a:prstGeom>
          <a:noFill/>
        </p:spPr>
        <p:txBody>
          <a:bodyPr wrap="square" rtlCol="0">
            <a:spAutoFit/>
          </a:bodyPr>
          <a:lstStyle/>
          <a:p>
            <a:r>
              <a:rPr lang="en-US" altLang="zh-CN" dirty="0"/>
              <a:t>APS</a:t>
            </a:r>
            <a:endParaRPr lang="zh-CN" altLang="en-US" dirty="0"/>
          </a:p>
        </p:txBody>
      </p:sp>
      <p:sp>
        <p:nvSpPr>
          <p:cNvPr id="9" name="文本框 8">
            <a:extLst>
              <a:ext uri="{FF2B5EF4-FFF2-40B4-BE49-F238E27FC236}">
                <a16:creationId xmlns:a16="http://schemas.microsoft.com/office/drawing/2014/main" id="{BDFD3B8D-4AA0-478D-BE7B-A3B056A09A63}"/>
              </a:ext>
            </a:extLst>
          </p:cNvPr>
          <p:cNvSpPr txBox="1"/>
          <p:nvPr/>
        </p:nvSpPr>
        <p:spPr>
          <a:xfrm>
            <a:off x="1787305" y="2922413"/>
            <a:ext cx="3619581" cy="646331"/>
          </a:xfrm>
          <a:prstGeom prst="rect">
            <a:avLst/>
          </a:prstGeom>
          <a:noFill/>
        </p:spPr>
        <p:txBody>
          <a:bodyPr wrap="square" rtlCol="0">
            <a:spAutoFit/>
          </a:bodyPr>
          <a:lstStyle/>
          <a:p>
            <a:r>
              <a:rPr lang="zh-CN" altLang="en-US" dirty="0"/>
              <a:t>通过像素阵列输出感应的</a:t>
            </a:r>
            <a:r>
              <a:rPr lang="zh-CN" altLang="en-US" dirty="0">
                <a:solidFill>
                  <a:srgbClr val="FF0000"/>
                </a:solidFill>
              </a:rPr>
              <a:t>光强</a:t>
            </a:r>
            <a:r>
              <a:rPr lang="zh-CN" altLang="en-US" dirty="0"/>
              <a:t>（即绝对强度）</a:t>
            </a:r>
          </a:p>
        </p:txBody>
      </p:sp>
      <p:pic>
        <p:nvPicPr>
          <p:cNvPr id="10" name="图片 9">
            <a:extLst>
              <a:ext uri="{FF2B5EF4-FFF2-40B4-BE49-F238E27FC236}">
                <a16:creationId xmlns:a16="http://schemas.microsoft.com/office/drawing/2014/main" id="{54A943B2-523A-4E34-A08D-2D2E074DFB70}"/>
              </a:ext>
            </a:extLst>
          </p:cNvPr>
          <p:cNvPicPr>
            <a:picLocks noChangeAspect="1"/>
          </p:cNvPicPr>
          <p:nvPr/>
        </p:nvPicPr>
        <p:blipFill>
          <a:blip r:embed="rId4"/>
          <a:stretch>
            <a:fillRect/>
          </a:stretch>
        </p:blipFill>
        <p:spPr>
          <a:xfrm>
            <a:off x="6785116" y="1546215"/>
            <a:ext cx="3552090" cy="2268202"/>
          </a:xfrm>
          <a:prstGeom prst="rect">
            <a:avLst/>
          </a:prstGeom>
        </p:spPr>
      </p:pic>
      <p:pic>
        <p:nvPicPr>
          <p:cNvPr id="11" name="图片 10">
            <a:extLst>
              <a:ext uri="{FF2B5EF4-FFF2-40B4-BE49-F238E27FC236}">
                <a16:creationId xmlns:a16="http://schemas.microsoft.com/office/drawing/2014/main" id="{EFB6958D-BC76-4383-8F9E-754D3E4F8069}"/>
              </a:ext>
            </a:extLst>
          </p:cNvPr>
          <p:cNvPicPr>
            <a:picLocks noChangeAspect="1"/>
          </p:cNvPicPr>
          <p:nvPr/>
        </p:nvPicPr>
        <p:blipFill>
          <a:blip r:embed="rId5"/>
          <a:stretch>
            <a:fillRect/>
          </a:stretch>
        </p:blipFill>
        <p:spPr>
          <a:xfrm>
            <a:off x="2046219" y="1944467"/>
            <a:ext cx="2533650" cy="428625"/>
          </a:xfrm>
          <a:prstGeom prst="rect">
            <a:avLst/>
          </a:prstGeom>
        </p:spPr>
      </p:pic>
      <p:sp>
        <p:nvSpPr>
          <p:cNvPr id="12" name="文本框 11">
            <a:extLst>
              <a:ext uri="{FF2B5EF4-FFF2-40B4-BE49-F238E27FC236}">
                <a16:creationId xmlns:a16="http://schemas.microsoft.com/office/drawing/2014/main" id="{9DBC7092-82EA-4A9E-899A-4963D6D29B75}"/>
              </a:ext>
            </a:extLst>
          </p:cNvPr>
          <p:cNvSpPr txBox="1"/>
          <p:nvPr/>
        </p:nvSpPr>
        <p:spPr>
          <a:xfrm>
            <a:off x="1687980" y="4931004"/>
            <a:ext cx="2689619" cy="369332"/>
          </a:xfrm>
          <a:prstGeom prst="rect">
            <a:avLst/>
          </a:prstGeom>
          <a:noFill/>
        </p:spPr>
        <p:txBody>
          <a:bodyPr wrap="square" rtlCol="0">
            <a:spAutoFit/>
          </a:bodyPr>
          <a:lstStyle/>
          <a:p>
            <a:r>
              <a:rPr lang="en-US" altLang="zh-CN" dirty="0"/>
              <a:t>DAVIS</a:t>
            </a:r>
            <a:r>
              <a:rPr lang="zh-CN" altLang="en-US" dirty="0"/>
              <a:t>事件相机</a:t>
            </a:r>
          </a:p>
        </p:txBody>
      </p:sp>
      <p:sp>
        <p:nvSpPr>
          <p:cNvPr id="13" name="文本框 12">
            <a:extLst>
              <a:ext uri="{FF2B5EF4-FFF2-40B4-BE49-F238E27FC236}">
                <a16:creationId xmlns:a16="http://schemas.microsoft.com/office/drawing/2014/main" id="{78DB84DE-0F76-4DB3-8604-0EC8035E8D37}"/>
              </a:ext>
            </a:extLst>
          </p:cNvPr>
          <p:cNvSpPr txBox="1"/>
          <p:nvPr/>
        </p:nvSpPr>
        <p:spPr>
          <a:xfrm>
            <a:off x="5287618" y="4942453"/>
            <a:ext cx="5593348" cy="369332"/>
          </a:xfrm>
          <a:prstGeom prst="rect">
            <a:avLst/>
          </a:prstGeom>
          <a:noFill/>
        </p:spPr>
        <p:txBody>
          <a:bodyPr wrap="square" rtlCol="0">
            <a:spAutoFit/>
          </a:bodyPr>
          <a:lstStyle/>
          <a:p>
            <a:r>
              <a:rPr lang="zh-CN" altLang="en-US" dirty="0"/>
              <a:t>可同时提供</a:t>
            </a:r>
            <a:r>
              <a:rPr lang="zh-CN" altLang="en-US" dirty="0">
                <a:solidFill>
                  <a:srgbClr val="FF0000"/>
                </a:solidFill>
              </a:rPr>
              <a:t>同步灰度图像</a:t>
            </a:r>
            <a:r>
              <a:rPr lang="zh-CN" altLang="en-US" dirty="0"/>
              <a:t>和</a:t>
            </a:r>
            <a:r>
              <a:rPr lang="zh-CN" altLang="en-US" dirty="0">
                <a:solidFill>
                  <a:srgbClr val="FF0000"/>
                </a:solidFill>
              </a:rPr>
              <a:t>异步事件</a:t>
            </a:r>
            <a:r>
              <a:rPr lang="zh-CN" altLang="en-US" dirty="0"/>
              <a:t>流</a:t>
            </a:r>
          </a:p>
        </p:txBody>
      </p:sp>
      <p:pic>
        <p:nvPicPr>
          <p:cNvPr id="14" name="图片 13">
            <a:extLst>
              <a:ext uri="{FF2B5EF4-FFF2-40B4-BE49-F238E27FC236}">
                <a16:creationId xmlns:a16="http://schemas.microsoft.com/office/drawing/2014/main" id="{B75126C3-33B2-4F14-ADC5-AB1218B2DC94}"/>
              </a:ext>
            </a:extLst>
          </p:cNvPr>
          <p:cNvPicPr>
            <a:picLocks noChangeAspect="1"/>
          </p:cNvPicPr>
          <p:nvPr/>
        </p:nvPicPr>
        <p:blipFill>
          <a:blip r:embed="rId6"/>
          <a:stretch>
            <a:fillRect/>
          </a:stretch>
        </p:blipFill>
        <p:spPr>
          <a:xfrm>
            <a:off x="2501720" y="4021274"/>
            <a:ext cx="2190750" cy="457200"/>
          </a:xfrm>
          <a:prstGeom prst="rect">
            <a:avLst/>
          </a:prstGeom>
        </p:spPr>
      </p:pic>
    </p:spTree>
    <p:extLst>
      <p:ext uri="{BB962C8B-B14F-4D97-AF65-F5344CB8AC3E}">
        <p14:creationId xmlns:p14="http://schemas.microsoft.com/office/powerpoint/2010/main" val="1127370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892059B8-8EB5-4B1B-A8D3-58671AA97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68" y="383448"/>
            <a:ext cx="7239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a:extLst>
              <a:ext uri="{FF2B5EF4-FFF2-40B4-BE49-F238E27FC236}">
                <a16:creationId xmlns:a16="http://schemas.microsoft.com/office/drawing/2014/main" id="{458E24DA-5E3D-43EF-AE1F-3C50A184C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3718811"/>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8C40AEF9-276D-498A-9C00-C55497C02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2698653"/>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180AB4E-6EE1-4637-8D85-67EEAC799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1657966"/>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62A7CB6F-5D67-4FC2-98FF-730CE784F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1759" y="3930860"/>
            <a:ext cx="904875" cy="857250"/>
          </a:xfrm>
          <a:prstGeom prst="rect">
            <a:avLst/>
          </a:prstGeom>
        </p:spPr>
      </p:pic>
      <p:pic>
        <p:nvPicPr>
          <p:cNvPr id="12" name="图片 11">
            <a:extLst>
              <a:ext uri="{FF2B5EF4-FFF2-40B4-BE49-F238E27FC236}">
                <a16:creationId xmlns:a16="http://schemas.microsoft.com/office/drawing/2014/main" id="{6C7906FC-2BD6-4677-A9FA-C5C94E67F0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377" y="2925052"/>
            <a:ext cx="904875" cy="857250"/>
          </a:xfrm>
          <a:prstGeom prst="rect">
            <a:avLst/>
          </a:prstGeom>
        </p:spPr>
      </p:pic>
      <p:pic>
        <p:nvPicPr>
          <p:cNvPr id="10" name="图片 9">
            <a:extLst>
              <a:ext uri="{FF2B5EF4-FFF2-40B4-BE49-F238E27FC236}">
                <a16:creationId xmlns:a16="http://schemas.microsoft.com/office/drawing/2014/main" id="{034CC308-2CC0-4127-93F6-596158EED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8376" y="1880156"/>
            <a:ext cx="904875" cy="857250"/>
          </a:xfrm>
          <a:prstGeom prst="rect">
            <a:avLst/>
          </a:prstGeom>
        </p:spPr>
      </p:pic>
      <p:sp>
        <p:nvSpPr>
          <p:cNvPr id="7" name="文本框 6">
            <a:extLst>
              <a:ext uri="{FF2B5EF4-FFF2-40B4-BE49-F238E27FC236}">
                <a16:creationId xmlns:a16="http://schemas.microsoft.com/office/drawing/2014/main" id="{D0F674D6-EB22-4633-B5D8-B6CEDB214204}"/>
              </a:ext>
            </a:extLst>
          </p:cNvPr>
          <p:cNvSpPr txBox="1"/>
          <p:nvPr/>
        </p:nvSpPr>
        <p:spPr>
          <a:xfrm>
            <a:off x="4214446" y="319088"/>
            <a:ext cx="3763107" cy="923330"/>
          </a:xfrm>
          <a:prstGeom prst="rect">
            <a:avLst/>
          </a:prstGeom>
          <a:noFill/>
        </p:spPr>
        <p:txBody>
          <a:bodyPr wrap="square" rtlCol="0">
            <a:spAutoFit/>
          </a:bodyPr>
          <a:lstStyle/>
          <a:p>
            <a:r>
              <a:rPr lang="zh-CN" altLang="en-US" sz="5400" dirty="0">
                <a:solidFill>
                  <a:schemeClr val="tx1"/>
                </a:solidFill>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6E8B75B0-41C5-4D45-A934-36AC115128A3}"/>
              </a:ext>
            </a:extLst>
          </p:cNvPr>
          <p:cNvSpPr txBox="1"/>
          <p:nvPr/>
        </p:nvSpPr>
        <p:spPr>
          <a:xfrm>
            <a:off x="5289123" y="2036703"/>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01</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4F90ECD-6298-4438-8DC3-210F4C9F08D1}"/>
              </a:ext>
            </a:extLst>
          </p:cNvPr>
          <p:cNvSpPr txBox="1"/>
          <p:nvPr/>
        </p:nvSpPr>
        <p:spPr>
          <a:xfrm>
            <a:off x="6873129" y="2204045"/>
            <a:ext cx="41148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脉冲神经网络</a:t>
            </a:r>
          </a:p>
        </p:txBody>
      </p:sp>
      <p:sp>
        <p:nvSpPr>
          <p:cNvPr id="15" name="文本框 14">
            <a:extLst>
              <a:ext uri="{FF2B5EF4-FFF2-40B4-BE49-F238E27FC236}">
                <a16:creationId xmlns:a16="http://schemas.microsoft.com/office/drawing/2014/main" id="{8C607183-AC77-47A5-9CBE-13B6D1091EB6}"/>
              </a:ext>
            </a:extLst>
          </p:cNvPr>
          <p:cNvSpPr txBox="1"/>
          <p:nvPr/>
        </p:nvSpPr>
        <p:spPr>
          <a:xfrm>
            <a:off x="5289123" y="3070483"/>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02</a:t>
            </a:r>
            <a:endParaRPr lang="zh-CN" altLang="en-US" sz="3600" b="1"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49F4976-339D-4E10-AF60-4E23695A78E0}"/>
              </a:ext>
            </a:extLst>
          </p:cNvPr>
          <p:cNvSpPr txBox="1"/>
          <p:nvPr/>
        </p:nvSpPr>
        <p:spPr>
          <a:xfrm>
            <a:off x="5289123" y="4084900"/>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03</a:t>
            </a:r>
            <a:endParaRPr lang="zh-CN" altLang="en-US" sz="36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526F359-8CB9-459A-8179-5EB8AA5FBB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63" y="1651959"/>
            <a:ext cx="5404339" cy="3604694"/>
          </a:xfrm>
          <a:prstGeom prst="rect">
            <a:avLst/>
          </a:prstGeom>
          <a:effectLst>
            <a:softEdge rad="635000"/>
          </a:effectLst>
        </p:spPr>
      </p:pic>
      <p:sp>
        <p:nvSpPr>
          <p:cNvPr id="22" name="文本框 21">
            <a:extLst>
              <a:ext uri="{FF2B5EF4-FFF2-40B4-BE49-F238E27FC236}">
                <a16:creationId xmlns:a16="http://schemas.microsoft.com/office/drawing/2014/main" id="{64E16493-36F6-42FF-83B4-F0A7BA035833}"/>
              </a:ext>
            </a:extLst>
          </p:cNvPr>
          <p:cNvSpPr txBox="1"/>
          <p:nvPr/>
        </p:nvSpPr>
        <p:spPr>
          <a:xfrm>
            <a:off x="6873129" y="3244732"/>
            <a:ext cx="41148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光子脉冲神经网络</a:t>
            </a:r>
          </a:p>
        </p:txBody>
      </p:sp>
      <p:sp>
        <p:nvSpPr>
          <p:cNvPr id="31" name="文本框 30">
            <a:extLst>
              <a:ext uri="{FF2B5EF4-FFF2-40B4-BE49-F238E27FC236}">
                <a16:creationId xmlns:a16="http://schemas.microsoft.com/office/drawing/2014/main" id="{F81123E8-1C46-41FD-82D6-C01C9C61D43E}"/>
              </a:ext>
            </a:extLst>
          </p:cNvPr>
          <p:cNvSpPr txBox="1"/>
          <p:nvPr/>
        </p:nvSpPr>
        <p:spPr>
          <a:xfrm>
            <a:off x="6873129" y="4264890"/>
            <a:ext cx="411480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关于事件相机</a:t>
            </a:r>
          </a:p>
        </p:txBody>
      </p:sp>
    </p:spTree>
    <p:extLst>
      <p:ext uri="{BB962C8B-B14F-4D97-AF65-F5344CB8AC3E}">
        <p14:creationId xmlns:p14="http://schemas.microsoft.com/office/powerpoint/2010/main" val="63465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E837B3-FEEB-4ADC-87E0-99F6B0905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30571" cy="918829"/>
          </a:xfrm>
          <a:prstGeom prst="rect">
            <a:avLst/>
          </a:prstGeom>
        </p:spPr>
      </p:pic>
      <p:sp>
        <p:nvSpPr>
          <p:cNvPr id="3" name="文本框 2">
            <a:extLst>
              <a:ext uri="{FF2B5EF4-FFF2-40B4-BE49-F238E27FC236}">
                <a16:creationId xmlns:a16="http://schemas.microsoft.com/office/drawing/2014/main" id="{1F551A6E-79AB-4EF2-91A9-49494F79DCF0}"/>
              </a:ext>
            </a:extLst>
          </p:cNvPr>
          <p:cNvSpPr txBox="1"/>
          <p:nvPr/>
        </p:nvSpPr>
        <p:spPr>
          <a:xfrm>
            <a:off x="0" y="150886"/>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07C38BD-6C13-492A-B223-7FEDC950AED5}"/>
              </a:ext>
            </a:extLst>
          </p:cNvPr>
          <p:cNvSpPr txBox="1"/>
          <p:nvPr/>
        </p:nvSpPr>
        <p:spPr>
          <a:xfrm>
            <a:off x="836204" y="244630"/>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关于光流估计</a:t>
            </a:r>
          </a:p>
        </p:txBody>
      </p:sp>
      <p:sp>
        <p:nvSpPr>
          <p:cNvPr id="7" name="文本框 6">
            <a:extLst>
              <a:ext uri="{FF2B5EF4-FFF2-40B4-BE49-F238E27FC236}">
                <a16:creationId xmlns:a16="http://schemas.microsoft.com/office/drawing/2014/main" id="{D7E06D73-CAB7-4B11-8883-C61140B34796}"/>
              </a:ext>
            </a:extLst>
          </p:cNvPr>
          <p:cNvSpPr txBox="1"/>
          <p:nvPr/>
        </p:nvSpPr>
        <p:spPr>
          <a:xfrm>
            <a:off x="727869" y="1182756"/>
            <a:ext cx="4387472" cy="646331"/>
          </a:xfrm>
          <a:prstGeom prst="rect">
            <a:avLst/>
          </a:prstGeom>
          <a:noFill/>
        </p:spPr>
        <p:txBody>
          <a:bodyPr wrap="square" rtlCol="0">
            <a:spAutoFit/>
          </a:bodyPr>
          <a:lstStyle/>
          <a:p>
            <a:r>
              <a:rPr lang="zh-CN" altLang="en-US" dirty="0"/>
              <a:t>光流估计是在不了解场景几何或运动的情况下计算物体在图像平面上的速度的问题</a:t>
            </a:r>
          </a:p>
        </p:txBody>
      </p:sp>
      <p:pic>
        <p:nvPicPr>
          <p:cNvPr id="8" name="2d910e88-239f-11eb-9352-5e2febf96652">
            <a:hlinkClick r:id="" action="ppaction://media"/>
            <a:extLst>
              <a:ext uri="{FF2B5EF4-FFF2-40B4-BE49-F238E27FC236}">
                <a16:creationId xmlns:a16="http://schemas.microsoft.com/office/drawing/2014/main" id="{4912170E-355A-4B85-A508-1FA2F946C4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90729" y="1182756"/>
            <a:ext cx="5276850" cy="3048000"/>
          </a:xfrm>
          <a:prstGeom prst="rect">
            <a:avLst/>
          </a:prstGeom>
        </p:spPr>
      </p:pic>
      <p:sp>
        <p:nvSpPr>
          <p:cNvPr id="9" name="文本框 8">
            <a:extLst>
              <a:ext uri="{FF2B5EF4-FFF2-40B4-BE49-F238E27FC236}">
                <a16:creationId xmlns:a16="http://schemas.microsoft.com/office/drawing/2014/main" id="{46060435-F673-4AA6-A55F-CF5234CB4A91}"/>
              </a:ext>
            </a:extLst>
          </p:cNvPr>
          <p:cNvSpPr txBox="1"/>
          <p:nvPr/>
        </p:nvSpPr>
        <p:spPr>
          <a:xfrm>
            <a:off x="751059" y="2594113"/>
            <a:ext cx="4099238" cy="646331"/>
          </a:xfrm>
          <a:prstGeom prst="rect">
            <a:avLst/>
          </a:prstGeom>
          <a:noFill/>
        </p:spPr>
        <p:txBody>
          <a:bodyPr wrap="square" rtlCol="0">
            <a:spAutoFit/>
          </a:bodyPr>
          <a:lstStyle/>
          <a:p>
            <a:r>
              <a:rPr lang="zh-CN" altLang="en-US" dirty="0"/>
              <a:t>光流估计在视频理解，高速运动场景以及导航上具有重大的潜力</a:t>
            </a:r>
          </a:p>
        </p:txBody>
      </p:sp>
      <p:sp>
        <p:nvSpPr>
          <p:cNvPr id="10" name="文本框 9">
            <a:extLst>
              <a:ext uri="{FF2B5EF4-FFF2-40B4-BE49-F238E27FC236}">
                <a16:creationId xmlns:a16="http://schemas.microsoft.com/office/drawing/2014/main" id="{D114D0E6-FF49-46A0-8142-35220503DEE4}"/>
              </a:ext>
            </a:extLst>
          </p:cNvPr>
          <p:cNvSpPr txBox="1"/>
          <p:nvPr/>
        </p:nvSpPr>
        <p:spPr>
          <a:xfrm>
            <a:off x="844827" y="4641575"/>
            <a:ext cx="3945836" cy="646331"/>
          </a:xfrm>
          <a:prstGeom prst="rect">
            <a:avLst/>
          </a:prstGeom>
          <a:noFill/>
        </p:spPr>
        <p:txBody>
          <a:bodyPr wrap="square" rtlCol="0">
            <a:spAutoFit/>
          </a:bodyPr>
          <a:lstStyle/>
          <a:p>
            <a:r>
              <a:rPr lang="zh-CN" altLang="en-US" dirty="0"/>
              <a:t>很显然，</a:t>
            </a:r>
            <a:r>
              <a:rPr lang="en-US" altLang="zh-CN" dirty="0"/>
              <a:t>SNN</a:t>
            </a:r>
            <a:r>
              <a:rPr lang="zh-CN" altLang="en-US" dirty="0"/>
              <a:t>是处理含有时间序列信息的事件流数据的理想范例</a:t>
            </a:r>
          </a:p>
        </p:txBody>
      </p:sp>
      <p:sp>
        <p:nvSpPr>
          <p:cNvPr id="11" name="文本框 10">
            <a:extLst>
              <a:ext uri="{FF2B5EF4-FFF2-40B4-BE49-F238E27FC236}">
                <a16:creationId xmlns:a16="http://schemas.microsoft.com/office/drawing/2014/main" id="{4D896049-1473-4E15-9089-9FCBE663B008}"/>
              </a:ext>
            </a:extLst>
          </p:cNvPr>
          <p:cNvSpPr txBox="1"/>
          <p:nvPr/>
        </p:nvSpPr>
        <p:spPr>
          <a:xfrm>
            <a:off x="5993295" y="4780074"/>
            <a:ext cx="5294244" cy="369332"/>
          </a:xfrm>
          <a:prstGeom prst="rect">
            <a:avLst/>
          </a:prstGeom>
          <a:noFill/>
        </p:spPr>
        <p:txBody>
          <a:bodyPr wrap="square" rtlCol="0">
            <a:spAutoFit/>
          </a:bodyPr>
          <a:lstStyle/>
          <a:p>
            <a:r>
              <a:rPr lang="zh-CN" altLang="en-US" dirty="0"/>
              <a:t>但是由于</a:t>
            </a:r>
            <a:r>
              <a:rPr lang="zh-CN" altLang="en-US" dirty="0">
                <a:solidFill>
                  <a:srgbClr val="FF0000"/>
                </a:solidFill>
              </a:rPr>
              <a:t>脉冲消失</a:t>
            </a:r>
            <a:r>
              <a:rPr lang="zh-CN" altLang="en-US" dirty="0"/>
              <a:t>现象，深度</a:t>
            </a:r>
            <a:r>
              <a:rPr lang="en-US" altLang="zh-CN" dirty="0"/>
              <a:t>SNN</a:t>
            </a:r>
            <a:r>
              <a:rPr lang="zh-CN" altLang="en-US" dirty="0"/>
              <a:t>的性能很受影响</a:t>
            </a:r>
          </a:p>
        </p:txBody>
      </p:sp>
    </p:spTree>
    <p:extLst>
      <p:ext uri="{BB962C8B-B14F-4D97-AF65-F5344CB8AC3E}">
        <p14:creationId xmlns:p14="http://schemas.microsoft.com/office/powerpoint/2010/main" val="246410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11E34A-B1D5-42A7-915E-3224BE22EE14}"/>
              </a:ext>
            </a:extLst>
          </p:cNvPr>
          <p:cNvPicPr>
            <a:picLocks noChangeAspect="1"/>
          </p:cNvPicPr>
          <p:nvPr/>
        </p:nvPicPr>
        <p:blipFill>
          <a:blip r:embed="rId3"/>
          <a:stretch>
            <a:fillRect/>
          </a:stretch>
        </p:blipFill>
        <p:spPr>
          <a:xfrm>
            <a:off x="70022" y="1336308"/>
            <a:ext cx="6715539" cy="3330618"/>
          </a:xfrm>
          <a:prstGeom prst="rect">
            <a:avLst/>
          </a:prstGeom>
        </p:spPr>
      </p:pic>
      <p:pic>
        <p:nvPicPr>
          <p:cNvPr id="3" name="图片 2">
            <a:extLst>
              <a:ext uri="{FF2B5EF4-FFF2-40B4-BE49-F238E27FC236}">
                <a16:creationId xmlns:a16="http://schemas.microsoft.com/office/drawing/2014/main" id="{1BDBAD0D-DBC5-4001-A1B9-A48B1620B1B8}"/>
              </a:ext>
            </a:extLst>
          </p:cNvPr>
          <p:cNvPicPr>
            <a:picLocks noChangeAspect="1"/>
          </p:cNvPicPr>
          <p:nvPr/>
        </p:nvPicPr>
        <p:blipFill>
          <a:blip r:embed="rId4"/>
          <a:stretch>
            <a:fillRect/>
          </a:stretch>
        </p:blipFill>
        <p:spPr>
          <a:xfrm>
            <a:off x="6530009" y="1336308"/>
            <a:ext cx="5357639" cy="3330618"/>
          </a:xfrm>
          <a:prstGeom prst="rect">
            <a:avLst/>
          </a:prstGeom>
        </p:spPr>
      </p:pic>
      <p:pic>
        <p:nvPicPr>
          <p:cNvPr id="4" name="图片 3">
            <a:extLst>
              <a:ext uri="{FF2B5EF4-FFF2-40B4-BE49-F238E27FC236}">
                <a16:creationId xmlns:a16="http://schemas.microsoft.com/office/drawing/2014/main" id="{CA7B9417-3C2F-44F1-B80A-52BEACF2C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30571" cy="918829"/>
          </a:xfrm>
          <a:prstGeom prst="rect">
            <a:avLst/>
          </a:prstGeom>
        </p:spPr>
      </p:pic>
      <p:sp>
        <p:nvSpPr>
          <p:cNvPr id="5" name="文本框 4">
            <a:extLst>
              <a:ext uri="{FF2B5EF4-FFF2-40B4-BE49-F238E27FC236}">
                <a16:creationId xmlns:a16="http://schemas.microsoft.com/office/drawing/2014/main" id="{31E6FCC2-ABDE-4529-804D-D1438028613E}"/>
              </a:ext>
            </a:extLst>
          </p:cNvPr>
          <p:cNvSpPr txBox="1"/>
          <p:nvPr/>
        </p:nvSpPr>
        <p:spPr>
          <a:xfrm>
            <a:off x="0" y="150886"/>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D4133BA-7A4A-4055-BB66-FCD7B938D75A}"/>
              </a:ext>
            </a:extLst>
          </p:cNvPr>
          <p:cNvSpPr txBox="1"/>
          <p:nvPr/>
        </p:nvSpPr>
        <p:spPr>
          <a:xfrm>
            <a:off x="836204" y="244630"/>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SNN</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ANN</a:t>
            </a:r>
            <a:r>
              <a:rPr lang="zh-CN" altLang="en-US" sz="2400" dirty="0">
                <a:latin typeface="微软雅黑" panose="020B0503020204020204" pitchFamily="34" charset="-122"/>
                <a:ea typeface="微软雅黑" panose="020B0503020204020204" pitchFamily="34" charset="-122"/>
              </a:rPr>
              <a:t>的光流估计</a:t>
            </a:r>
          </a:p>
        </p:txBody>
      </p:sp>
      <p:sp>
        <p:nvSpPr>
          <p:cNvPr id="7" name="文本框 6">
            <a:extLst>
              <a:ext uri="{FF2B5EF4-FFF2-40B4-BE49-F238E27FC236}">
                <a16:creationId xmlns:a16="http://schemas.microsoft.com/office/drawing/2014/main" id="{C593B46C-15AF-42B7-9384-55D6D7AF122A}"/>
              </a:ext>
            </a:extLst>
          </p:cNvPr>
          <p:cNvSpPr txBox="1"/>
          <p:nvPr/>
        </p:nvSpPr>
        <p:spPr>
          <a:xfrm>
            <a:off x="3409122" y="5112273"/>
            <a:ext cx="1133061" cy="369332"/>
          </a:xfrm>
          <a:prstGeom prst="rect">
            <a:avLst/>
          </a:prstGeom>
          <a:noFill/>
        </p:spPr>
        <p:txBody>
          <a:bodyPr wrap="square" rtlCol="0">
            <a:spAutoFit/>
          </a:bodyPr>
          <a:lstStyle/>
          <a:p>
            <a:r>
              <a:rPr lang="zh-CN" altLang="en-US" dirty="0"/>
              <a:t>编码器层</a:t>
            </a:r>
          </a:p>
        </p:txBody>
      </p:sp>
      <p:cxnSp>
        <p:nvCxnSpPr>
          <p:cNvPr id="9" name="直接箭头连接符 8">
            <a:extLst>
              <a:ext uri="{FF2B5EF4-FFF2-40B4-BE49-F238E27FC236}">
                <a16:creationId xmlns:a16="http://schemas.microsoft.com/office/drawing/2014/main" id="{4FC5AECB-EDFD-4EB6-B55C-DE68E7E007CD}"/>
              </a:ext>
            </a:extLst>
          </p:cNvPr>
          <p:cNvCxnSpPr/>
          <p:nvPr/>
        </p:nvCxnSpPr>
        <p:spPr>
          <a:xfrm>
            <a:off x="4681331" y="5296939"/>
            <a:ext cx="3776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21F13CF-85AB-4434-AB2B-ECE893A81075}"/>
              </a:ext>
            </a:extLst>
          </p:cNvPr>
          <p:cNvSpPr txBox="1"/>
          <p:nvPr/>
        </p:nvSpPr>
        <p:spPr>
          <a:xfrm>
            <a:off x="5287618" y="5112273"/>
            <a:ext cx="1133061" cy="369332"/>
          </a:xfrm>
          <a:prstGeom prst="rect">
            <a:avLst/>
          </a:prstGeom>
          <a:noFill/>
        </p:spPr>
        <p:txBody>
          <a:bodyPr wrap="square" rtlCol="0">
            <a:spAutoFit/>
          </a:bodyPr>
          <a:lstStyle/>
          <a:p>
            <a:r>
              <a:rPr lang="zh-CN" altLang="en-US" dirty="0"/>
              <a:t>残差层</a:t>
            </a:r>
          </a:p>
        </p:txBody>
      </p:sp>
      <p:cxnSp>
        <p:nvCxnSpPr>
          <p:cNvPr id="12" name="直接箭头连接符 11">
            <a:extLst>
              <a:ext uri="{FF2B5EF4-FFF2-40B4-BE49-F238E27FC236}">
                <a16:creationId xmlns:a16="http://schemas.microsoft.com/office/drawing/2014/main" id="{74EAF973-981D-4643-B901-74B1507BADC2}"/>
              </a:ext>
            </a:extLst>
          </p:cNvPr>
          <p:cNvCxnSpPr>
            <a:stCxn id="10" idx="3"/>
          </p:cNvCxnSpPr>
          <p:nvPr/>
        </p:nvCxnSpPr>
        <p:spPr>
          <a:xfrm>
            <a:off x="6420679" y="5296939"/>
            <a:ext cx="377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0D3FAA0-9DB6-4FE0-8352-64EB43A73EF1}"/>
              </a:ext>
            </a:extLst>
          </p:cNvPr>
          <p:cNvSpPr txBox="1"/>
          <p:nvPr/>
        </p:nvSpPr>
        <p:spPr>
          <a:xfrm>
            <a:off x="7166114" y="5114222"/>
            <a:ext cx="1133061" cy="369332"/>
          </a:xfrm>
          <a:prstGeom prst="rect">
            <a:avLst/>
          </a:prstGeom>
          <a:noFill/>
        </p:spPr>
        <p:txBody>
          <a:bodyPr wrap="square" rtlCol="0">
            <a:spAutoFit/>
          </a:bodyPr>
          <a:lstStyle/>
          <a:p>
            <a:r>
              <a:rPr lang="zh-CN" altLang="en-US" dirty="0"/>
              <a:t>解码器层</a:t>
            </a:r>
          </a:p>
        </p:txBody>
      </p:sp>
    </p:spTree>
    <p:extLst>
      <p:ext uri="{BB962C8B-B14F-4D97-AF65-F5344CB8AC3E}">
        <p14:creationId xmlns:p14="http://schemas.microsoft.com/office/powerpoint/2010/main" val="3676632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91155" y="2365375"/>
            <a:ext cx="6705600" cy="1188720"/>
          </a:xfrm>
          <a:prstGeom prst="rect">
            <a:avLst/>
          </a:prstGeom>
          <a:noFill/>
          <a:ln w="6350">
            <a:solidFill>
              <a:schemeClr val="bg1"/>
            </a:solidFill>
          </a:ln>
        </p:spPr>
        <p:txBody>
          <a:bodyPr wrap="square" rtlCol="0">
            <a:noAutofit/>
          </a:bodyPr>
          <a:lstStyle/>
          <a:p>
            <a:pPr algn="ctr">
              <a:lnSpc>
                <a:spcPct val="100000"/>
              </a:lnSpc>
            </a:pPr>
            <a:r>
              <a:rPr lang="en-US" altLang="zh-CN" sz="9600">
                <a:solidFill>
                  <a:srgbClr val="03A9F4"/>
                </a:solidFill>
                <a:latin typeface="汉仪尚巍手书W" charset="0"/>
                <a:ea typeface="汉仪尚巍手书W" charset="0"/>
              </a:rPr>
              <a:t>Thank you</a:t>
            </a:r>
          </a:p>
        </p:txBody>
      </p:sp>
      <p:pic>
        <p:nvPicPr>
          <p:cNvPr id="17" name="图片 16" descr="2020-10-14 17:36:29.745000"/>
          <p:cNvPicPr>
            <a:picLocks noChangeAspect="1"/>
          </p:cNvPicPr>
          <p:nvPr/>
        </p:nvPicPr>
        <p:blipFill>
          <a:blip r:embed="rId3"/>
          <a:stretch>
            <a:fillRect/>
          </a:stretch>
        </p:blipFill>
        <p:spPr>
          <a:xfrm>
            <a:off x="8211820" y="30480"/>
            <a:ext cx="3790950" cy="11303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30997AF-1442-4300-8CFA-B2FB2C138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5" name="文本框 4">
            <a:extLst>
              <a:ext uri="{FF2B5EF4-FFF2-40B4-BE49-F238E27FC236}">
                <a16:creationId xmlns:a16="http://schemas.microsoft.com/office/drawing/2014/main" id="{DDF267DF-5567-440C-A2AE-2D5DE20A5062}"/>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43A18D4-9E22-450F-BD60-E10DC6F87A48}"/>
              </a:ext>
            </a:extLst>
          </p:cNvPr>
          <p:cNvSpPr txBox="1"/>
          <p:nvPr/>
        </p:nvSpPr>
        <p:spPr>
          <a:xfrm>
            <a:off x="836204" y="238921"/>
            <a:ext cx="34290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参考文献</a:t>
            </a:r>
          </a:p>
        </p:txBody>
      </p:sp>
      <p:sp>
        <p:nvSpPr>
          <p:cNvPr id="3" name="文本框 2">
            <a:extLst>
              <a:ext uri="{FF2B5EF4-FFF2-40B4-BE49-F238E27FC236}">
                <a16:creationId xmlns:a16="http://schemas.microsoft.com/office/drawing/2014/main" id="{80BD99C4-9A62-4DA9-9E5C-E9EAEF0F632B}"/>
              </a:ext>
            </a:extLst>
          </p:cNvPr>
          <p:cNvSpPr txBox="1"/>
          <p:nvPr/>
        </p:nvSpPr>
        <p:spPr>
          <a:xfrm>
            <a:off x="415285" y="1006864"/>
            <a:ext cx="10545510" cy="3139321"/>
          </a:xfrm>
          <a:prstGeom prst="rect">
            <a:avLst/>
          </a:prstGeom>
          <a:noFill/>
        </p:spPr>
        <p:txBody>
          <a:bodyPr wrap="square" rtlCol="0">
            <a:spAutoFit/>
          </a:bodyPr>
          <a:lstStyle/>
          <a:p>
            <a:r>
              <a:rPr lang="en-US" altLang="zh-CN" dirty="0"/>
              <a:t>1.</a:t>
            </a:r>
            <a:r>
              <a:rPr lang="fr-FR" altLang="zh-CN" dirty="0"/>
              <a:t>Spiking Neuron Models: Single Neurons, Populations, Plasticity</a:t>
            </a:r>
          </a:p>
          <a:p>
            <a:r>
              <a:rPr lang="en-US" altLang="zh-CN" dirty="0"/>
              <a:t>2.Rethinking the performance comparison between SNNS and ANNS</a:t>
            </a:r>
          </a:p>
          <a:p>
            <a:r>
              <a:rPr lang="en-US" altLang="zh-CN" dirty="0"/>
              <a:t>3.Neuronal dynamics : From single neurons to networks and models of cognition. </a:t>
            </a:r>
          </a:p>
          <a:p>
            <a:r>
              <a:rPr lang="en-US" altLang="zh-CN" dirty="0"/>
              <a:t>4.Simple Model of Spiking Neurons</a:t>
            </a:r>
          </a:p>
          <a:p>
            <a:r>
              <a:rPr lang="en-US" altLang="zh-CN" dirty="0"/>
              <a:t>5.Fast-Classifying,  High-Accuracy  Spiking  Deep Networks  Through  Weight  and  Threshold  Balancing</a:t>
            </a:r>
          </a:p>
          <a:p>
            <a:r>
              <a:rPr lang="en-US" altLang="zh-CN" dirty="0"/>
              <a:t>6.</a:t>
            </a:r>
            <a:r>
              <a:rPr lang="zh-CN" altLang="en-US" dirty="0"/>
              <a:t>光子脉冲神经元权重器件－可调光衰减器的研制</a:t>
            </a:r>
            <a:endParaRPr lang="en-US" altLang="zh-CN" dirty="0"/>
          </a:p>
          <a:p>
            <a:r>
              <a:rPr lang="en-US" altLang="zh-CN" dirty="0"/>
              <a:t>7.</a:t>
            </a:r>
            <a:r>
              <a:rPr lang="zh-CN" altLang="en-US" dirty="0"/>
              <a:t>基于光子脉冲神经网络的</a:t>
            </a:r>
            <a:r>
              <a:rPr lang="en-US" altLang="zh-CN" dirty="0"/>
              <a:t>STDP</a:t>
            </a:r>
            <a:r>
              <a:rPr lang="zh-CN" altLang="en-US" dirty="0"/>
              <a:t>无监督学习算法研究</a:t>
            </a:r>
            <a:endParaRPr lang="en-US" altLang="zh-CN" dirty="0"/>
          </a:p>
          <a:p>
            <a:r>
              <a:rPr lang="en-US" altLang="zh-CN" dirty="0"/>
              <a:t>8. All-optical spiking neurosynaptic networks with self-learning capabilities</a:t>
            </a:r>
          </a:p>
          <a:p>
            <a:r>
              <a:rPr lang="en-US" altLang="zh-CN" dirty="0"/>
              <a:t>9. U-Net: Convolutional Networks for Biomedical Image Segmentation</a:t>
            </a:r>
          </a:p>
          <a:p>
            <a:r>
              <a:rPr lang="en-US" altLang="zh-CN" dirty="0"/>
              <a:t>10. Event-based Vision: A Survey</a:t>
            </a:r>
          </a:p>
          <a:p>
            <a:r>
              <a:rPr lang="en-US" altLang="zh-CN" dirty="0"/>
              <a:t>11. Spike-</a:t>
            </a:r>
            <a:r>
              <a:rPr lang="en-US" altLang="zh-CN" dirty="0" err="1"/>
              <a:t>FlowNet</a:t>
            </a:r>
            <a:r>
              <a:rPr lang="en-US" altLang="zh-CN" dirty="0"/>
              <a:t> : Event-based Optical Flow Estimation with Energy-Efficient Hybrid Neural Networks</a:t>
            </a:r>
            <a:endParaRPr lang="zh-CN" altLang="en-US" dirty="0"/>
          </a:p>
        </p:txBody>
      </p:sp>
    </p:spTree>
    <p:extLst>
      <p:ext uri="{BB962C8B-B14F-4D97-AF65-F5344CB8AC3E}">
        <p14:creationId xmlns:p14="http://schemas.microsoft.com/office/powerpoint/2010/main" val="203001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133598D-8AB1-4492-BC0B-5F898B132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a:extLst>
              <a:ext uri="{FF2B5EF4-FFF2-40B4-BE49-F238E27FC236}">
                <a16:creationId xmlns:a16="http://schemas.microsoft.com/office/drawing/2014/main" id="{CEF1EC3C-9AB5-46BB-B492-269CE41AB1B9}"/>
              </a:ext>
            </a:extLst>
          </p:cNvPr>
          <p:cNvSpPr txBox="1"/>
          <p:nvPr/>
        </p:nvSpPr>
        <p:spPr>
          <a:xfrm>
            <a:off x="5974433" y="657381"/>
            <a:ext cx="1652954" cy="1107996"/>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01</a:t>
            </a:r>
            <a:endParaRPr lang="zh-CN" altLang="en-US" sz="6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055426C-B89F-4256-A04A-FFD4F70F7F1A}"/>
              </a:ext>
            </a:extLst>
          </p:cNvPr>
          <p:cNvSpPr txBox="1"/>
          <p:nvPr/>
        </p:nvSpPr>
        <p:spPr>
          <a:xfrm>
            <a:off x="5633382" y="2978344"/>
            <a:ext cx="6163407" cy="1015663"/>
          </a:xfrm>
          <a:prstGeom prst="rect">
            <a:avLst/>
          </a:prstGeom>
          <a:noFill/>
        </p:spPr>
        <p:txBody>
          <a:bodyPr wrap="square" rtlCol="0">
            <a:spAutoFit/>
          </a:bodyPr>
          <a:lstStyle/>
          <a:p>
            <a:r>
              <a:rPr lang="zh-CN" altLang="en-US" sz="6000" dirty="0">
                <a:latin typeface="微软雅黑" panose="020B0503020204020204" pitchFamily="34" charset="-122"/>
                <a:ea typeface="微软雅黑" panose="020B0503020204020204" pitchFamily="34" charset="-122"/>
              </a:rPr>
              <a:t>脉冲神经网络</a:t>
            </a:r>
          </a:p>
        </p:txBody>
      </p:sp>
      <p:pic>
        <p:nvPicPr>
          <p:cNvPr id="11" name="图片 10">
            <a:extLst>
              <a:ext uri="{FF2B5EF4-FFF2-40B4-BE49-F238E27FC236}">
                <a16:creationId xmlns:a16="http://schemas.microsoft.com/office/drawing/2014/main" id="{C079AC3A-131F-433D-AD6B-DED546773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50" y="-221508"/>
            <a:ext cx="5455920" cy="5465064"/>
          </a:xfrm>
          <a:prstGeom prst="rect">
            <a:avLst/>
          </a:prstGeom>
        </p:spPr>
      </p:pic>
    </p:spTree>
    <p:extLst>
      <p:ext uri="{BB962C8B-B14F-4D97-AF65-F5344CB8AC3E}">
        <p14:creationId xmlns:p14="http://schemas.microsoft.com/office/powerpoint/2010/main" val="3246336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p7.itc.cn%2Fq_70%2Fimages03%2F20211021%2F2684a3504af24a52ad348cdc1443af6e.jpeg&amp;refer=http%3A%2F%2Fp7.itc.cn&amp;app=2002&amp;size=f9999,10000&amp;q=a80&amp;n=0&amp;g=0n&amp;fmt=jpeg?sec=1637504638&amp;t=792f4f0b8cbb6942e4e568ab8fdf229f">
            <a:extLst>
              <a:ext uri="{FF2B5EF4-FFF2-40B4-BE49-F238E27FC236}">
                <a16:creationId xmlns:a16="http://schemas.microsoft.com/office/drawing/2014/main" id="{037676F7-3FA1-4CE5-BFA1-B3C2B6E6B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212" y="2700471"/>
            <a:ext cx="4786476" cy="252800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47C9D61-8CEB-4662-8DB0-D66FD1284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5" name="文本框 4">
            <a:extLst>
              <a:ext uri="{FF2B5EF4-FFF2-40B4-BE49-F238E27FC236}">
                <a16:creationId xmlns:a16="http://schemas.microsoft.com/office/drawing/2014/main" id="{55F15112-2435-4F30-A4F0-50C252E61C4C}"/>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208E7B1-CE46-4619-BF34-8C0536F43A18}"/>
              </a:ext>
            </a:extLst>
          </p:cNvPr>
          <p:cNvSpPr txBox="1"/>
          <p:nvPr/>
        </p:nvSpPr>
        <p:spPr>
          <a:xfrm>
            <a:off x="836204" y="238921"/>
            <a:ext cx="34290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脉冲神经网络</a:t>
            </a:r>
          </a:p>
        </p:txBody>
      </p:sp>
      <p:sp>
        <p:nvSpPr>
          <p:cNvPr id="9" name="文本框 8">
            <a:extLst>
              <a:ext uri="{FF2B5EF4-FFF2-40B4-BE49-F238E27FC236}">
                <a16:creationId xmlns:a16="http://schemas.microsoft.com/office/drawing/2014/main" id="{BA8CA30B-22D6-4AD8-9CD6-072350795F04}"/>
              </a:ext>
            </a:extLst>
          </p:cNvPr>
          <p:cNvSpPr txBox="1"/>
          <p:nvPr/>
        </p:nvSpPr>
        <p:spPr>
          <a:xfrm>
            <a:off x="248896" y="1424427"/>
            <a:ext cx="9988062" cy="646331"/>
          </a:xfrm>
          <a:prstGeom prst="rect">
            <a:avLst/>
          </a:prstGeom>
          <a:noFill/>
          <a:ln>
            <a:solidFill>
              <a:schemeClr val="accent1">
                <a:lumMod val="75000"/>
              </a:schemeClr>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是一种脱胎于生物神经科学的第三代人工神经网络。其主要组成单元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脉冲神经元，与前两代相比，则是从神经科学的角度出发，对真实的生物神经元进行建模。</a:t>
            </a:r>
          </a:p>
        </p:txBody>
      </p:sp>
      <p:pic>
        <p:nvPicPr>
          <p:cNvPr id="11" name="Picture 4">
            <a:extLst>
              <a:ext uri="{FF2B5EF4-FFF2-40B4-BE49-F238E27FC236}">
                <a16:creationId xmlns:a16="http://schemas.microsoft.com/office/drawing/2014/main" id="{8AEEBFC3-2F25-4B46-9DCC-35C3AE097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870" y="840282"/>
            <a:ext cx="6662625" cy="53972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C1884FDB-96E7-49BE-9054-79EA25598EA7}"/>
              </a:ext>
            </a:extLst>
          </p:cNvPr>
          <p:cNvSpPr txBox="1"/>
          <p:nvPr/>
        </p:nvSpPr>
        <p:spPr>
          <a:xfrm>
            <a:off x="572649" y="935534"/>
            <a:ext cx="21277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简介</a:t>
            </a:r>
          </a:p>
        </p:txBody>
      </p:sp>
      <p:sp>
        <p:nvSpPr>
          <p:cNvPr id="15" name="文本框 14">
            <a:extLst>
              <a:ext uri="{FF2B5EF4-FFF2-40B4-BE49-F238E27FC236}">
                <a16:creationId xmlns:a16="http://schemas.microsoft.com/office/drawing/2014/main" id="{3F1AD27B-0E82-43A1-A266-79AC18186184}"/>
              </a:ext>
            </a:extLst>
          </p:cNvPr>
          <p:cNvSpPr txBox="1"/>
          <p:nvPr/>
        </p:nvSpPr>
        <p:spPr>
          <a:xfrm>
            <a:off x="248896" y="3460851"/>
            <a:ext cx="4850094" cy="646331"/>
          </a:xfrm>
          <a:prstGeom prst="rect">
            <a:avLst/>
          </a:prstGeom>
          <a:noFill/>
          <a:ln>
            <a:solidFill>
              <a:schemeClr val="accent1">
                <a:lumMod val="75000"/>
              </a:schemeClr>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提供异步计算，天然拥有</a:t>
            </a:r>
            <a:r>
              <a:rPr lang="zh-CN" altLang="en-US" dirty="0">
                <a:solidFill>
                  <a:srgbClr val="FF0000"/>
                </a:solidFill>
                <a:latin typeface="微软雅黑" panose="020B0503020204020204" pitchFamily="34" charset="-122"/>
                <a:ea typeface="微软雅黑" panose="020B0503020204020204" pitchFamily="34" charset="-122"/>
              </a:rPr>
              <a:t>时空上的稀疏性</a:t>
            </a:r>
            <a:r>
              <a:rPr lang="zh-CN" altLang="en-US" dirty="0">
                <a:latin typeface="微软雅黑" panose="020B0503020204020204" pitchFamily="34" charset="-122"/>
                <a:ea typeface="微软雅黑" panose="020B0503020204020204" pitchFamily="34" charset="-122"/>
              </a:rPr>
              <a:t>，低功耗，低延迟</a:t>
            </a:r>
          </a:p>
        </p:txBody>
      </p:sp>
      <p:pic>
        <p:nvPicPr>
          <p:cNvPr id="17" name="Picture 4">
            <a:extLst>
              <a:ext uri="{FF2B5EF4-FFF2-40B4-BE49-F238E27FC236}">
                <a16:creationId xmlns:a16="http://schemas.microsoft.com/office/drawing/2014/main" id="{4982CBF0-7FC7-4715-B583-F4C7B8C1C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869" y="2801550"/>
            <a:ext cx="6696808" cy="53972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04BD36AC-228E-44F8-B848-A9FD32FFA04F}"/>
              </a:ext>
            </a:extLst>
          </p:cNvPr>
          <p:cNvSpPr txBox="1"/>
          <p:nvPr/>
        </p:nvSpPr>
        <p:spPr>
          <a:xfrm>
            <a:off x="572649" y="2835497"/>
            <a:ext cx="21277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优越性</a:t>
            </a:r>
          </a:p>
        </p:txBody>
      </p:sp>
      <p:sp>
        <p:nvSpPr>
          <p:cNvPr id="21" name="文本框 20">
            <a:extLst>
              <a:ext uri="{FF2B5EF4-FFF2-40B4-BE49-F238E27FC236}">
                <a16:creationId xmlns:a16="http://schemas.microsoft.com/office/drawing/2014/main" id="{3D205D6D-4844-431E-BC6C-E568018E5936}"/>
              </a:ext>
            </a:extLst>
          </p:cNvPr>
          <p:cNvSpPr txBox="1"/>
          <p:nvPr/>
        </p:nvSpPr>
        <p:spPr>
          <a:xfrm>
            <a:off x="308717" y="5097715"/>
            <a:ext cx="4790273" cy="369332"/>
          </a:xfrm>
          <a:prstGeom prst="rect">
            <a:avLst/>
          </a:prstGeom>
          <a:noFill/>
          <a:ln>
            <a:solidFill>
              <a:schemeClr val="accent1">
                <a:lumMod val="75000"/>
              </a:schemeClr>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rPr>
              <a:t>精确度不足（非天然）</a:t>
            </a:r>
          </a:p>
        </p:txBody>
      </p:sp>
      <p:pic>
        <p:nvPicPr>
          <p:cNvPr id="23" name="Picture 4">
            <a:extLst>
              <a:ext uri="{FF2B5EF4-FFF2-40B4-BE49-F238E27FC236}">
                <a16:creationId xmlns:a16="http://schemas.microsoft.com/office/drawing/2014/main" id="{7D253264-CF0F-4133-96E1-91F05E2708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052" y="4406959"/>
            <a:ext cx="6696808" cy="53972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F5DC0719-69F0-4155-B215-8C3A4E634E69}"/>
              </a:ext>
            </a:extLst>
          </p:cNvPr>
          <p:cNvSpPr txBox="1"/>
          <p:nvPr/>
        </p:nvSpPr>
        <p:spPr>
          <a:xfrm>
            <a:off x="572648" y="4495762"/>
            <a:ext cx="212773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局限性</a:t>
            </a:r>
          </a:p>
        </p:txBody>
      </p:sp>
    </p:spTree>
    <p:extLst>
      <p:ext uri="{BB962C8B-B14F-4D97-AF65-F5344CB8AC3E}">
        <p14:creationId xmlns:p14="http://schemas.microsoft.com/office/powerpoint/2010/main" val="2069690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213ECC6-26C6-4710-89A8-AD257930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16" name="文本框 15">
            <a:extLst>
              <a:ext uri="{FF2B5EF4-FFF2-40B4-BE49-F238E27FC236}">
                <a16:creationId xmlns:a16="http://schemas.microsoft.com/office/drawing/2014/main" id="{BB4138A5-61E7-4974-A4B5-385075F1FB93}"/>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FBC9AB59-8F4B-4525-B745-B397CAD11890}"/>
              </a:ext>
            </a:extLst>
          </p:cNvPr>
          <p:cNvSpPr txBox="1"/>
          <p:nvPr/>
        </p:nvSpPr>
        <p:spPr>
          <a:xfrm>
            <a:off x="836204" y="238921"/>
            <a:ext cx="388962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几个基础的脉冲神经元模型</a:t>
            </a:r>
          </a:p>
        </p:txBody>
      </p:sp>
      <p:pic>
        <p:nvPicPr>
          <p:cNvPr id="2" name="图片 1">
            <a:extLst>
              <a:ext uri="{FF2B5EF4-FFF2-40B4-BE49-F238E27FC236}">
                <a16:creationId xmlns:a16="http://schemas.microsoft.com/office/drawing/2014/main" id="{E65546AC-7C29-4D34-8877-E2F6014DDDE7}"/>
              </a:ext>
            </a:extLst>
          </p:cNvPr>
          <p:cNvPicPr>
            <a:picLocks noChangeAspect="1"/>
          </p:cNvPicPr>
          <p:nvPr/>
        </p:nvPicPr>
        <p:blipFill>
          <a:blip r:embed="rId4"/>
          <a:stretch>
            <a:fillRect/>
          </a:stretch>
        </p:blipFill>
        <p:spPr>
          <a:xfrm>
            <a:off x="4822778" y="3263917"/>
            <a:ext cx="6242052" cy="2324100"/>
          </a:xfrm>
          <a:prstGeom prst="rect">
            <a:avLst/>
          </a:prstGeom>
        </p:spPr>
      </p:pic>
      <p:sp>
        <p:nvSpPr>
          <p:cNvPr id="3" name="文本框 2">
            <a:extLst>
              <a:ext uri="{FF2B5EF4-FFF2-40B4-BE49-F238E27FC236}">
                <a16:creationId xmlns:a16="http://schemas.microsoft.com/office/drawing/2014/main" id="{DFAD3C4C-18B6-43D7-8539-C291E6F109A9}"/>
              </a:ext>
            </a:extLst>
          </p:cNvPr>
          <p:cNvSpPr txBox="1"/>
          <p:nvPr/>
        </p:nvSpPr>
        <p:spPr>
          <a:xfrm>
            <a:off x="835447" y="853218"/>
            <a:ext cx="1647709" cy="369332"/>
          </a:xfrm>
          <a:prstGeom prst="rect">
            <a:avLst/>
          </a:prstGeom>
          <a:noFill/>
        </p:spPr>
        <p:txBody>
          <a:bodyPr wrap="square" rtlCol="0">
            <a:spAutoFit/>
          </a:bodyPr>
          <a:lstStyle/>
          <a:p>
            <a:r>
              <a:rPr lang="en-US" altLang="zh-CN" dirty="0"/>
              <a:t>IF</a:t>
            </a:r>
            <a:r>
              <a:rPr lang="zh-CN" altLang="en-US" dirty="0"/>
              <a:t>神经元模型</a:t>
            </a:r>
          </a:p>
        </p:txBody>
      </p:sp>
      <p:pic>
        <p:nvPicPr>
          <p:cNvPr id="4" name="图片 3">
            <a:extLst>
              <a:ext uri="{FF2B5EF4-FFF2-40B4-BE49-F238E27FC236}">
                <a16:creationId xmlns:a16="http://schemas.microsoft.com/office/drawing/2014/main" id="{3FA7AA9E-2569-4A56-83CD-568254E734C0}"/>
              </a:ext>
            </a:extLst>
          </p:cNvPr>
          <p:cNvPicPr>
            <a:picLocks noChangeAspect="1"/>
          </p:cNvPicPr>
          <p:nvPr/>
        </p:nvPicPr>
        <p:blipFill>
          <a:blip r:embed="rId5"/>
          <a:stretch>
            <a:fillRect/>
          </a:stretch>
        </p:blipFill>
        <p:spPr>
          <a:xfrm>
            <a:off x="830568" y="2930559"/>
            <a:ext cx="3305175" cy="542925"/>
          </a:xfrm>
          <a:prstGeom prst="rect">
            <a:avLst/>
          </a:prstGeom>
        </p:spPr>
      </p:pic>
      <p:sp>
        <p:nvSpPr>
          <p:cNvPr id="7" name="文本框 6">
            <a:extLst>
              <a:ext uri="{FF2B5EF4-FFF2-40B4-BE49-F238E27FC236}">
                <a16:creationId xmlns:a16="http://schemas.microsoft.com/office/drawing/2014/main" id="{42803915-6682-4588-87A0-28D333B31F4A}"/>
              </a:ext>
            </a:extLst>
          </p:cNvPr>
          <p:cNvSpPr txBox="1"/>
          <p:nvPr/>
        </p:nvSpPr>
        <p:spPr>
          <a:xfrm>
            <a:off x="1491045" y="4356084"/>
            <a:ext cx="2546646" cy="369332"/>
          </a:xfrm>
          <a:prstGeom prst="rect">
            <a:avLst/>
          </a:prstGeom>
          <a:noFill/>
        </p:spPr>
        <p:txBody>
          <a:bodyPr wrap="square" rtlCol="0">
            <a:spAutoFit/>
          </a:bodyPr>
          <a:lstStyle/>
          <a:p>
            <a:r>
              <a:rPr lang="zh-CN" altLang="en-US" dirty="0"/>
              <a:t>简单，易于计算和理解</a:t>
            </a:r>
          </a:p>
        </p:txBody>
      </p:sp>
      <p:sp>
        <p:nvSpPr>
          <p:cNvPr id="9" name="文本框 8">
            <a:extLst>
              <a:ext uri="{FF2B5EF4-FFF2-40B4-BE49-F238E27FC236}">
                <a16:creationId xmlns:a16="http://schemas.microsoft.com/office/drawing/2014/main" id="{45C9C680-0583-4C4B-A06D-35F423AF9927}"/>
              </a:ext>
            </a:extLst>
          </p:cNvPr>
          <p:cNvSpPr txBox="1"/>
          <p:nvPr/>
        </p:nvSpPr>
        <p:spPr>
          <a:xfrm>
            <a:off x="1229952" y="4990744"/>
            <a:ext cx="3305175" cy="646331"/>
          </a:xfrm>
          <a:prstGeom prst="rect">
            <a:avLst/>
          </a:prstGeom>
          <a:noFill/>
        </p:spPr>
        <p:txBody>
          <a:bodyPr wrap="square" rtlCol="0">
            <a:spAutoFit/>
          </a:bodyPr>
          <a:lstStyle/>
          <a:p>
            <a:r>
              <a:rPr lang="zh-CN" altLang="en-US" dirty="0"/>
              <a:t>无法产生皮质神经元所表现出的丰富的脉冲和爆发动力学</a:t>
            </a:r>
          </a:p>
        </p:txBody>
      </p:sp>
      <p:sp>
        <p:nvSpPr>
          <p:cNvPr id="11" name="文本框 10">
            <a:extLst>
              <a:ext uri="{FF2B5EF4-FFF2-40B4-BE49-F238E27FC236}">
                <a16:creationId xmlns:a16="http://schemas.microsoft.com/office/drawing/2014/main" id="{4BBE6827-3EDE-435C-A4DE-12A95EA5BC93}"/>
              </a:ext>
            </a:extLst>
          </p:cNvPr>
          <p:cNvSpPr txBox="1"/>
          <p:nvPr/>
        </p:nvSpPr>
        <p:spPr>
          <a:xfrm>
            <a:off x="907483" y="1609920"/>
            <a:ext cx="3713770" cy="923330"/>
          </a:xfrm>
          <a:prstGeom prst="rect">
            <a:avLst/>
          </a:prstGeom>
          <a:noFill/>
        </p:spPr>
        <p:txBody>
          <a:bodyPr wrap="square" rtlCol="0">
            <a:spAutoFit/>
          </a:bodyPr>
          <a:lstStyle/>
          <a:p>
            <a:r>
              <a:rPr lang="zh-CN" altLang="en-US" dirty="0"/>
              <a:t>是一种极其简略的生物神经元模拟模型，在物理意义上来看，将神经元视为一个简单的电容</a:t>
            </a:r>
          </a:p>
        </p:txBody>
      </p:sp>
      <p:pic>
        <p:nvPicPr>
          <p:cNvPr id="18" name="图片 17">
            <a:extLst>
              <a:ext uri="{FF2B5EF4-FFF2-40B4-BE49-F238E27FC236}">
                <a16:creationId xmlns:a16="http://schemas.microsoft.com/office/drawing/2014/main" id="{8DFFBE47-E8E4-48F6-B3C8-57D7C60EE888}"/>
              </a:ext>
            </a:extLst>
          </p:cNvPr>
          <p:cNvPicPr>
            <a:picLocks noChangeAspect="1"/>
          </p:cNvPicPr>
          <p:nvPr/>
        </p:nvPicPr>
        <p:blipFill>
          <a:blip r:embed="rId6"/>
          <a:stretch>
            <a:fillRect/>
          </a:stretch>
        </p:blipFill>
        <p:spPr>
          <a:xfrm>
            <a:off x="5948798" y="791508"/>
            <a:ext cx="3074017" cy="2315598"/>
          </a:xfrm>
          <a:prstGeom prst="rect">
            <a:avLst/>
          </a:prstGeom>
        </p:spPr>
      </p:pic>
    </p:spTree>
    <p:extLst>
      <p:ext uri="{BB962C8B-B14F-4D97-AF65-F5344CB8AC3E}">
        <p14:creationId xmlns:p14="http://schemas.microsoft.com/office/powerpoint/2010/main" val="2175243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B7BEAF-24BB-41C6-9336-62F84BD0A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CBD20BDC-3D34-4AEF-9247-3A1D27528EDD}"/>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D3DDBA6-EC60-4952-BEBC-0258BCA986C8}"/>
              </a:ext>
            </a:extLst>
          </p:cNvPr>
          <p:cNvSpPr txBox="1"/>
          <p:nvPr/>
        </p:nvSpPr>
        <p:spPr>
          <a:xfrm>
            <a:off x="836204" y="238921"/>
            <a:ext cx="388962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几个基础的脉冲神经元模型</a:t>
            </a:r>
          </a:p>
        </p:txBody>
      </p:sp>
      <p:sp>
        <p:nvSpPr>
          <p:cNvPr id="5" name="文本框 4">
            <a:extLst>
              <a:ext uri="{FF2B5EF4-FFF2-40B4-BE49-F238E27FC236}">
                <a16:creationId xmlns:a16="http://schemas.microsoft.com/office/drawing/2014/main" id="{1C3F5766-35A2-4511-81FA-1AB04E4EE7A0}"/>
              </a:ext>
            </a:extLst>
          </p:cNvPr>
          <p:cNvSpPr txBox="1"/>
          <p:nvPr/>
        </p:nvSpPr>
        <p:spPr>
          <a:xfrm>
            <a:off x="875655" y="802275"/>
            <a:ext cx="1647709" cy="369332"/>
          </a:xfrm>
          <a:prstGeom prst="rect">
            <a:avLst/>
          </a:prstGeom>
          <a:noFill/>
        </p:spPr>
        <p:txBody>
          <a:bodyPr wrap="square" rtlCol="0">
            <a:spAutoFit/>
          </a:bodyPr>
          <a:lstStyle/>
          <a:p>
            <a:r>
              <a:rPr lang="en-US" altLang="zh-CN" dirty="0"/>
              <a:t>HH</a:t>
            </a:r>
            <a:r>
              <a:rPr lang="zh-CN" altLang="en-US" dirty="0"/>
              <a:t>神经元模型</a:t>
            </a:r>
          </a:p>
        </p:txBody>
      </p:sp>
      <p:sp>
        <p:nvSpPr>
          <p:cNvPr id="6" name="文本框 5">
            <a:extLst>
              <a:ext uri="{FF2B5EF4-FFF2-40B4-BE49-F238E27FC236}">
                <a16:creationId xmlns:a16="http://schemas.microsoft.com/office/drawing/2014/main" id="{1CA9F376-F36E-4D97-9FB5-C1AE0F095E21}"/>
              </a:ext>
            </a:extLst>
          </p:cNvPr>
          <p:cNvSpPr txBox="1"/>
          <p:nvPr/>
        </p:nvSpPr>
        <p:spPr>
          <a:xfrm>
            <a:off x="907483" y="1609920"/>
            <a:ext cx="3713770" cy="923330"/>
          </a:xfrm>
          <a:prstGeom prst="rect">
            <a:avLst/>
          </a:prstGeom>
          <a:noFill/>
        </p:spPr>
        <p:txBody>
          <a:bodyPr wrap="square" rtlCol="0">
            <a:spAutoFit/>
          </a:bodyPr>
          <a:lstStyle/>
          <a:p>
            <a:pPr algn="ctr"/>
            <a:r>
              <a:rPr lang="zh-CN" altLang="en-US" dirty="0"/>
              <a:t>是一种精确描绘膜电压生物特性的生物神经元模拟模型，在物理意义上电路模型相对复杂，如右图</a:t>
            </a:r>
          </a:p>
        </p:txBody>
      </p:sp>
      <p:pic>
        <p:nvPicPr>
          <p:cNvPr id="7" name="图片 6">
            <a:extLst>
              <a:ext uri="{FF2B5EF4-FFF2-40B4-BE49-F238E27FC236}">
                <a16:creationId xmlns:a16="http://schemas.microsoft.com/office/drawing/2014/main" id="{FB21914C-DACE-4C23-8B01-6DFADCBCBD15}"/>
              </a:ext>
            </a:extLst>
          </p:cNvPr>
          <p:cNvPicPr>
            <a:picLocks noChangeAspect="1"/>
          </p:cNvPicPr>
          <p:nvPr/>
        </p:nvPicPr>
        <p:blipFill>
          <a:blip r:embed="rId4"/>
          <a:stretch>
            <a:fillRect/>
          </a:stretch>
        </p:blipFill>
        <p:spPr>
          <a:xfrm>
            <a:off x="5570266" y="791508"/>
            <a:ext cx="4588959" cy="2937664"/>
          </a:xfrm>
          <a:prstGeom prst="rect">
            <a:avLst/>
          </a:prstGeom>
        </p:spPr>
      </p:pic>
      <p:pic>
        <p:nvPicPr>
          <p:cNvPr id="2052" name="Picture 4" descr="https://pic3.zhimg.com/80/v2-426c9185c979bb5e39e0ad26334dc4c6_720w.jpg">
            <a:extLst>
              <a:ext uri="{FF2B5EF4-FFF2-40B4-BE49-F238E27FC236}">
                <a16:creationId xmlns:a16="http://schemas.microsoft.com/office/drawing/2014/main" id="{AE62E252-EB05-482D-923A-E1C29B263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7580" y="3627696"/>
            <a:ext cx="3057511" cy="24933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85D4E4A-2456-454B-B9E1-BB3F258B3027}"/>
              </a:ext>
            </a:extLst>
          </p:cNvPr>
          <p:cNvSpPr txBox="1"/>
          <p:nvPr/>
        </p:nvSpPr>
        <p:spPr>
          <a:xfrm>
            <a:off x="2223541" y="4274417"/>
            <a:ext cx="1114945" cy="369332"/>
          </a:xfrm>
          <a:prstGeom prst="rect">
            <a:avLst/>
          </a:prstGeom>
          <a:noFill/>
        </p:spPr>
        <p:txBody>
          <a:bodyPr wrap="square" rtlCol="0">
            <a:spAutoFit/>
          </a:bodyPr>
          <a:lstStyle/>
          <a:p>
            <a:r>
              <a:rPr lang="zh-CN" altLang="en-US" dirty="0"/>
              <a:t>精确仿生</a:t>
            </a:r>
          </a:p>
        </p:txBody>
      </p:sp>
      <p:pic>
        <p:nvPicPr>
          <p:cNvPr id="9" name="图片 8">
            <a:extLst>
              <a:ext uri="{FF2B5EF4-FFF2-40B4-BE49-F238E27FC236}">
                <a16:creationId xmlns:a16="http://schemas.microsoft.com/office/drawing/2014/main" id="{F996EFBA-0CE3-4C55-9450-88C52C75E211}"/>
              </a:ext>
            </a:extLst>
          </p:cNvPr>
          <p:cNvPicPr>
            <a:picLocks noChangeAspect="1"/>
          </p:cNvPicPr>
          <p:nvPr/>
        </p:nvPicPr>
        <p:blipFill>
          <a:blip r:embed="rId6"/>
          <a:stretch>
            <a:fillRect/>
          </a:stretch>
        </p:blipFill>
        <p:spPr>
          <a:xfrm>
            <a:off x="1304639" y="3027621"/>
            <a:ext cx="2952750" cy="600075"/>
          </a:xfrm>
          <a:prstGeom prst="rect">
            <a:avLst/>
          </a:prstGeom>
        </p:spPr>
      </p:pic>
      <p:sp>
        <p:nvSpPr>
          <p:cNvPr id="10" name="文本框 9">
            <a:extLst>
              <a:ext uri="{FF2B5EF4-FFF2-40B4-BE49-F238E27FC236}">
                <a16:creationId xmlns:a16="http://schemas.microsoft.com/office/drawing/2014/main" id="{CECD5654-5991-4DD3-8BA6-278A754C0A61}"/>
              </a:ext>
            </a:extLst>
          </p:cNvPr>
          <p:cNvSpPr txBox="1"/>
          <p:nvPr/>
        </p:nvSpPr>
        <p:spPr>
          <a:xfrm>
            <a:off x="1373897" y="4924914"/>
            <a:ext cx="2814231" cy="646331"/>
          </a:xfrm>
          <a:prstGeom prst="rect">
            <a:avLst/>
          </a:prstGeom>
          <a:noFill/>
        </p:spPr>
        <p:txBody>
          <a:bodyPr wrap="square" rtlCol="0">
            <a:spAutoFit/>
          </a:bodyPr>
          <a:lstStyle/>
          <a:p>
            <a:r>
              <a:rPr lang="zh-CN" altLang="en-US" dirty="0"/>
              <a:t>计算量过大，难以实现大规模神经网络的实时仿真</a:t>
            </a:r>
          </a:p>
        </p:txBody>
      </p:sp>
    </p:spTree>
    <p:extLst>
      <p:ext uri="{BB962C8B-B14F-4D97-AF65-F5344CB8AC3E}">
        <p14:creationId xmlns:p14="http://schemas.microsoft.com/office/powerpoint/2010/main" val="356988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037476-AB88-4286-80F6-441CFC89E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4" name="文本框 3">
            <a:extLst>
              <a:ext uri="{FF2B5EF4-FFF2-40B4-BE49-F238E27FC236}">
                <a16:creationId xmlns:a16="http://schemas.microsoft.com/office/drawing/2014/main" id="{913889C3-AC8E-452E-AEDD-5734FC22F386}"/>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A53F1DF7-17CB-4C00-9878-EA25BA7BBF13}"/>
              </a:ext>
            </a:extLst>
          </p:cNvPr>
          <p:cNvSpPr txBox="1"/>
          <p:nvPr/>
        </p:nvSpPr>
        <p:spPr>
          <a:xfrm>
            <a:off x="836204" y="238921"/>
            <a:ext cx="388962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几个基础的脉冲神经元模型</a:t>
            </a:r>
          </a:p>
        </p:txBody>
      </p:sp>
      <p:sp>
        <p:nvSpPr>
          <p:cNvPr id="6" name="文本框 5">
            <a:extLst>
              <a:ext uri="{FF2B5EF4-FFF2-40B4-BE49-F238E27FC236}">
                <a16:creationId xmlns:a16="http://schemas.microsoft.com/office/drawing/2014/main" id="{A5ADBE06-18C2-4FFA-ABB6-7432507921C5}"/>
              </a:ext>
            </a:extLst>
          </p:cNvPr>
          <p:cNvSpPr txBox="1"/>
          <p:nvPr/>
        </p:nvSpPr>
        <p:spPr>
          <a:xfrm>
            <a:off x="1133305" y="1011975"/>
            <a:ext cx="1647709" cy="369332"/>
          </a:xfrm>
          <a:prstGeom prst="rect">
            <a:avLst/>
          </a:prstGeom>
          <a:noFill/>
        </p:spPr>
        <p:txBody>
          <a:bodyPr wrap="square" rtlCol="0">
            <a:spAutoFit/>
          </a:bodyPr>
          <a:lstStyle/>
          <a:p>
            <a:r>
              <a:rPr lang="en-US" altLang="zh-CN" dirty="0"/>
              <a:t>LIF</a:t>
            </a:r>
            <a:r>
              <a:rPr lang="zh-CN" altLang="en-US" dirty="0"/>
              <a:t>神经元模型</a:t>
            </a:r>
          </a:p>
        </p:txBody>
      </p:sp>
      <p:pic>
        <p:nvPicPr>
          <p:cNvPr id="7" name="图片 6">
            <a:extLst>
              <a:ext uri="{FF2B5EF4-FFF2-40B4-BE49-F238E27FC236}">
                <a16:creationId xmlns:a16="http://schemas.microsoft.com/office/drawing/2014/main" id="{8BB50C99-7BDB-4F7B-9EDF-DD7C4C33952B}"/>
              </a:ext>
            </a:extLst>
          </p:cNvPr>
          <p:cNvPicPr>
            <a:picLocks noChangeAspect="1"/>
          </p:cNvPicPr>
          <p:nvPr/>
        </p:nvPicPr>
        <p:blipFill>
          <a:blip r:embed="rId4"/>
          <a:stretch>
            <a:fillRect/>
          </a:stretch>
        </p:blipFill>
        <p:spPr>
          <a:xfrm>
            <a:off x="7921439" y="879834"/>
            <a:ext cx="3061456" cy="2487850"/>
          </a:xfrm>
          <a:prstGeom prst="rect">
            <a:avLst/>
          </a:prstGeom>
        </p:spPr>
      </p:pic>
      <p:pic>
        <p:nvPicPr>
          <p:cNvPr id="8" name="图片 7">
            <a:extLst>
              <a:ext uri="{FF2B5EF4-FFF2-40B4-BE49-F238E27FC236}">
                <a16:creationId xmlns:a16="http://schemas.microsoft.com/office/drawing/2014/main" id="{E3A947F3-FEEC-4A20-ACE1-4DB7945E7A58}"/>
              </a:ext>
            </a:extLst>
          </p:cNvPr>
          <p:cNvPicPr>
            <a:picLocks noChangeAspect="1"/>
          </p:cNvPicPr>
          <p:nvPr/>
        </p:nvPicPr>
        <p:blipFill>
          <a:blip r:embed="rId5"/>
          <a:stretch>
            <a:fillRect/>
          </a:stretch>
        </p:blipFill>
        <p:spPr>
          <a:xfrm>
            <a:off x="4879915" y="1011975"/>
            <a:ext cx="2876550" cy="2066925"/>
          </a:xfrm>
          <a:prstGeom prst="rect">
            <a:avLst/>
          </a:prstGeom>
        </p:spPr>
      </p:pic>
      <p:sp>
        <p:nvSpPr>
          <p:cNvPr id="9" name="文本框 8">
            <a:extLst>
              <a:ext uri="{FF2B5EF4-FFF2-40B4-BE49-F238E27FC236}">
                <a16:creationId xmlns:a16="http://schemas.microsoft.com/office/drawing/2014/main" id="{9E35E48F-F572-43E9-AD82-83B484909ECC}"/>
              </a:ext>
            </a:extLst>
          </p:cNvPr>
          <p:cNvSpPr txBox="1"/>
          <p:nvPr/>
        </p:nvSpPr>
        <p:spPr>
          <a:xfrm>
            <a:off x="620785" y="1619075"/>
            <a:ext cx="3649211" cy="923330"/>
          </a:xfrm>
          <a:prstGeom prst="rect">
            <a:avLst/>
          </a:prstGeom>
          <a:noFill/>
        </p:spPr>
        <p:txBody>
          <a:bodyPr wrap="square" rtlCol="0">
            <a:spAutoFit/>
          </a:bodyPr>
          <a:lstStyle/>
          <a:p>
            <a:r>
              <a:rPr lang="zh-CN" altLang="en-US" dirty="0"/>
              <a:t>是一种比</a:t>
            </a:r>
            <a:r>
              <a:rPr lang="en-US" altLang="zh-CN" dirty="0"/>
              <a:t>IF</a:t>
            </a:r>
            <a:r>
              <a:rPr lang="zh-CN" altLang="en-US" dirty="0"/>
              <a:t>模型更精确，比</a:t>
            </a:r>
            <a:r>
              <a:rPr lang="en-US" altLang="zh-CN" dirty="0"/>
              <a:t>HH</a:t>
            </a:r>
            <a:r>
              <a:rPr lang="zh-CN" altLang="en-US" dirty="0"/>
              <a:t>模型复杂度小很多的神经元模型，物理意义如右图</a:t>
            </a:r>
          </a:p>
        </p:txBody>
      </p:sp>
      <p:pic>
        <p:nvPicPr>
          <p:cNvPr id="10" name="图片 9">
            <a:extLst>
              <a:ext uri="{FF2B5EF4-FFF2-40B4-BE49-F238E27FC236}">
                <a16:creationId xmlns:a16="http://schemas.microsoft.com/office/drawing/2014/main" id="{20F615C1-2883-4C62-9226-7AA2529659F8}"/>
              </a:ext>
            </a:extLst>
          </p:cNvPr>
          <p:cNvPicPr>
            <a:picLocks noChangeAspect="1"/>
          </p:cNvPicPr>
          <p:nvPr/>
        </p:nvPicPr>
        <p:blipFill>
          <a:blip r:embed="rId6"/>
          <a:stretch>
            <a:fillRect/>
          </a:stretch>
        </p:blipFill>
        <p:spPr>
          <a:xfrm>
            <a:off x="639599" y="2958942"/>
            <a:ext cx="4086225" cy="1400175"/>
          </a:xfrm>
          <a:prstGeom prst="rect">
            <a:avLst/>
          </a:prstGeom>
        </p:spPr>
      </p:pic>
      <p:pic>
        <p:nvPicPr>
          <p:cNvPr id="11" name="图片 10">
            <a:extLst>
              <a:ext uri="{FF2B5EF4-FFF2-40B4-BE49-F238E27FC236}">
                <a16:creationId xmlns:a16="http://schemas.microsoft.com/office/drawing/2014/main" id="{D680A463-8A1D-40D8-8A89-AA69E128A1AF}"/>
              </a:ext>
            </a:extLst>
          </p:cNvPr>
          <p:cNvPicPr>
            <a:picLocks noChangeAspect="1"/>
          </p:cNvPicPr>
          <p:nvPr/>
        </p:nvPicPr>
        <p:blipFill>
          <a:blip r:embed="rId7"/>
          <a:stretch>
            <a:fillRect/>
          </a:stretch>
        </p:blipFill>
        <p:spPr>
          <a:xfrm>
            <a:off x="5692589" y="3438444"/>
            <a:ext cx="4457700" cy="2028825"/>
          </a:xfrm>
          <a:prstGeom prst="rect">
            <a:avLst/>
          </a:prstGeom>
        </p:spPr>
      </p:pic>
      <p:sp>
        <p:nvSpPr>
          <p:cNvPr id="12" name="文本框 11">
            <a:extLst>
              <a:ext uri="{FF2B5EF4-FFF2-40B4-BE49-F238E27FC236}">
                <a16:creationId xmlns:a16="http://schemas.microsoft.com/office/drawing/2014/main" id="{7848B761-4489-415B-A5D2-B093929A11B3}"/>
              </a:ext>
            </a:extLst>
          </p:cNvPr>
          <p:cNvSpPr txBox="1"/>
          <p:nvPr/>
        </p:nvSpPr>
        <p:spPr>
          <a:xfrm>
            <a:off x="639599" y="4848269"/>
            <a:ext cx="3701582" cy="369332"/>
          </a:xfrm>
          <a:prstGeom prst="rect">
            <a:avLst/>
          </a:prstGeom>
          <a:noFill/>
        </p:spPr>
        <p:txBody>
          <a:bodyPr wrap="square" rtlCol="0">
            <a:spAutoFit/>
          </a:bodyPr>
          <a:lstStyle/>
          <a:p>
            <a:r>
              <a:rPr lang="zh-CN" altLang="en-US" dirty="0"/>
              <a:t>简洁，保存足够的生物学特性</a:t>
            </a:r>
          </a:p>
        </p:txBody>
      </p:sp>
    </p:spTree>
    <p:extLst>
      <p:ext uri="{BB962C8B-B14F-4D97-AF65-F5344CB8AC3E}">
        <p14:creationId xmlns:p14="http://schemas.microsoft.com/office/powerpoint/2010/main" val="1968003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D49E472-618B-4380-9D2D-EC5C9536A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34447CF9-605E-4BF0-B75E-54A9AC2482F7}"/>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FC6B717-A357-4910-B6EA-24238B18FD3C}"/>
              </a:ext>
            </a:extLst>
          </p:cNvPr>
          <p:cNvSpPr txBox="1"/>
          <p:nvPr/>
        </p:nvSpPr>
        <p:spPr>
          <a:xfrm>
            <a:off x="836203" y="238921"/>
            <a:ext cx="388107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神经元之间的脉冲信息传递</a:t>
            </a:r>
          </a:p>
        </p:txBody>
      </p:sp>
      <p:sp>
        <p:nvSpPr>
          <p:cNvPr id="12" name="文本框 11">
            <a:extLst>
              <a:ext uri="{FF2B5EF4-FFF2-40B4-BE49-F238E27FC236}">
                <a16:creationId xmlns:a16="http://schemas.microsoft.com/office/drawing/2014/main" id="{07652BEE-FC16-43C4-B512-5FD3EC9D6820}"/>
              </a:ext>
            </a:extLst>
          </p:cNvPr>
          <p:cNvSpPr txBox="1"/>
          <p:nvPr/>
        </p:nvSpPr>
        <p:spPr>
          <a:xfrm>
            <a:off x="2029036" y="1203359"/>
            <a:ext cx="1232452" cy="377687"/>
          </a:xfrm>
          <a:prstGeom prst="rect">
            <a:avLst/>
          </a:prstGeom>
          <a:noFill/>
        </p:spPr>
        <p:txBody>
          <a:bodyPr wrap="square" rtlCol="0">
            <a:spAutoFit/>
          </a:bodyPr>
          <a:lstStyle/>
          <a:p>
            <a:r>
              <a:rPr lang="zh-CN" altLang="en-US" dirty="0"/>
              <a:t>发放频率</a:t>
            </a:r>
          </a:p>
        </p:txBody>
      </p:sp>
      <p:sp>
        <p:nvSpPr>
          <p:cNvPr id="13" name="文本框 12">
            <a:extLst>
              <a:ext uri="{FF2B5EF4-FFF2-40B4-BE49-F238E27FC236}">
                <a16:creationId xmlns:a16="http://schemas.microsoft.com/office/drawing/2014/main" id="{116C1438-9670-4E30-822B-B5846B07F3B7}"/>
              </a:ext>
            </a:extLst>
          </p:cNvPr>
          <p:cNvSpPr txBox="1"/>
          <p:nvPr/>
        </p:nvSpPr>
        <p:spPr>
          <a:xfrm>
            <a:off x="7568853" y="1203358"/>
            <a:ext cx="1217338" cy="377687"/>
          </a:xfrm>
          <a:prstGeom prst="rect">
            <a:avLst/>
          </a:prstGeom>
          <a:noFill/>
        </p:spPr>
        <p:txBody>
          <a:bodyPr wrap="square" rtlCol="0">
            <a:spAutoFit/>
          </a:bodyPr>
          <a:lstStyle/>
          <a:p>
            <a:r>
              <a:rPr lang="zh-CN" altLang="en-US" dirty="0"/>
              <a:t>脉冲时序</a:t>
            </a:r>
          </a:p>
        </p:txBody>
      </p:sp>
      <p:sp>
        <p:nvSpPr>
          <p:cNvPr id="14" name="文本框 13">
            <a:extLst>
              <a:ext uri="{FF2B5EF4-FFF2-40B4-BE49-F238E27FC236}">
                <a16:creationId xmlns:a16="http://schemas.microsoft.com/office/drawing/2014/main" id="{867C7049-2444-4183-A28E-AB6E6D8A0CFF}"/>
              </a:ext>
            </a:extLst>
          </p:cNvPr>
          <p:cNvSpPr txBox="1"/>
          <p:nvPr/>
        </p:nvSpPr>
        <p:spPr>
          <a:xfrm>
            <a:off x="3232985" y="2495714"/>
            <a:ext cx="3881074" cy="646331"/>
          </a:xfrm>
          <a:prstGeom prst="rect">
            <a:avLst/>
          </a:prstGeom>
          <a:noFill/>
        </p:spPr>
        <p:txBody>
          <a:bodyPr wrap="square" rtlCol="0">
            <a:spAutoFit/>
          </a:bodyPr>
          <a:lstStyle/>
          <a:p>
            <a:r>
              <a:rPr lang="zh-CN" altLang="en-US" dirty="0"/>
              <a:t>神经网络内部的信息传递是由</a:t>
            </a:r>
            <a:r>
              <a:rPr lang="zh-CN" altLang="en-US" dirty="0">
                <a:solidFill>
                  <a:srgbClr val="FF0000"/>
                </a:solidFill>
              </a:rPr>
              <a:t>离散的脉冲时间点</a:t>
            </a:r>
            <a:r>
              <a:rPr lang="zh-CN" altLang="en-US" dirty="0"/>
              <a:t>组成的时间序列来完成</a:t>
            </a:r>
          </a:p>
        </p:txBody>
      </p:sp>
      <p:sp>
        <p:nvSpPr>
          <p:cNvPr id="15" name="动作按钮: 帮助 14">
            <a:hlinkClick r:id="" action="ppaction://noaction" highlightClick="1"/>
            <a:extLst>
              <a:ext uri="{FF2B5EF4-FFF2-40B4-BE49-F238E27FC236}">
                <a16:creationId xmlns:a16="http://schemas.microsoft.com/office/drawing/2014/main" id="{405E81E9-1F40-475B-867F-4DA5A3C42F77}"/>
              </a:ext>
            </a:extLst>
          </p:cNvPr>
          <p:cNvSpPr/>
          <p:nvPr/>
        </p:nvSpPr>
        <p:spPr>
          <a:xfrm>
            <a:off x="4890257" y="1069038"/>
            <a:ext cx="566530" cy="646331"/>
          </a:xfrm>
          <a:prstGeom prst="actionButtonHel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96C97F3-0052-4937-A71C-08EF358DA045}"/>
              </a:ext>
            </a:extLst>
          </p:cNvPr>
          <p:cNvSpPr txBox="1"/>
          <p:nvPr/>
        </p:nvSpPr>
        <p:spPr>
          <a:xfrm>
            <a:off x="873095" y="4464218"/>
            <a:ext cx="2505975" cy="369332"/>
          </a:xfrm>
          <a:prstGeom prst="rect">
            <a:avLst/>
          </a:prstGeom>
          <a:noFill/>
        </p:spPr>
        <p:txBody>
          <a:bodyPr wrap="square" rtlCol="0">
            <a:spAutoFit/>
          </a:bodyPr>
          <a:lstStyle/>
          <a:p>
            <a:r>
              <a:rPr lang="zh-CN" altLang="en-US" dirty="0"/>
              <a:t>现有脉冲序列编码方法</a:t>
            </a:r>
          </a:p>
        </p:txBody>
      </p:sp>
      <p:sp>
        <p:nvSpPr>
          <p:cNvPr id="20" name="左大括号 19">
            <a:extLst>
              <a:ext uri="{FF2B5EF4-FFF2-40B4-BE49-F238E27FC236}">
                <a16:creationId xmlns:a16="http://schemas.microsoft.com/office/drawing/2014/main" id="{A71C1374-5274-4CA3-8489-F96DA82F7E74}"/>
              </a:ext>
            </a:extLst>
          </p:cNvPr>
          <p:cNvSpPr/>
          <p:nvPr/>
        </p:nvSpPr>
        <p:spPr>
          <a:xfrm>
            <a:off x="3424030" y="3540671"/>
            <a:ext cx="288235" cy="22164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30BE6513-41DC-4957-9CDF-CA54809213DB}"/>
              </a:ext>
            </a:extLst>
          </p:cNvPr>
          <p:cNvSpPr txBox="1"/>
          <p:nvPr/>
        </p:nvSpPr>
        <p:spPr>
          <a:xfrm>
            <a:off x="3816626" y="3540671"/>
            <a:ext cx="2743200" cy="369332"/>
          </a:xfrm>
          <a:prstGeom prst="rect">
            <a:avLst/>
          </a:prstGeom>
          <a:noFill/>
        </p:spPr>
        <p:txBody>
          <a:bodyPr wrap="square" rtlCol="0">
            <a:spAutoFit/>
          </a:bodyPr>
          <a:lstStyle/>
          <a:p>
            <a:r>
              <a:rPr lang="zh-CN" altLang="en-US" dirty="0"/>
              <a:t>首脉冲触发时间编码方法</a:t>
            </a:r>
          </a:p>
        </p:txBody>
      </p:sp>
      <p:sp>
        <p:nvSpPr>
          <p:cNvPr id="22" name="文本框 21">
            <a:extLst>
              <a:ext uri="{FF2B5EF4-FFF2-40B4-BE49-F238E27FC236}">
                <a16:creationId xmlns:a16="http://schemas.microsoft.com/office/drawing/2014/main" id="{1BE63C90-8751-459F-AEAC-964B995B18D1}"/>
              </a:ext>
            </a:extLst>
          </p:cNvPr>
          <p:cNvSpPr txBox="1"/>
          <p:nvPr/>
        </p:nvSpPr>
        <p:spPr>
          <a:xfrm>
            <a:off x="3816859" y="4187002"/>
            <a:ext cx="2792662" cy="369332"/>
          </a:xfrm>
          <a:prstGeom prst="rect">
            <a:avLst/>
          </a:prstGeom>
          <a:noFill/>
        </p:spPr>
        <p:txBody>
          <a:bodyPr wrap="square" rtlCol="0">
            <a:spAutoFit/>
          </a:bodyPr>
          <a:lstStyle/>
          <a:p>
            <a:r>
              <a:rPr lang="zh-CN" altLang="en-US" dirty="0"/>
              <a:t>延迟相位编码方法</a:t>
            </a:r>
          </a:p>
        </p:txBody>
      </p:sp>
      <p:sp>
        <p:nvSpPr>
          <p:cNvPr id="23" name="文本框 22">
            <a:extLst>
              <a:ext uri="{FF2B5EF4-FFF2-40B4-BE49-F238E27FC236}">
                <a16:creationId xmlns:a16="http://schemas.microsoft.com/office/drawing/2014/main" id="{ACE1CD85-F137-494F-BEA2-20A5898A6121}"/>
              </a:ext>
            </a:extLst>
          </p:cNvPr>
          <p:cNvSpPr txBox="1"/>
          <p:nvPr/>
        </p:nvSpPr>
        <p:spPr>
          <a:xfrm>
            <a:off x="3816626" y="4833333"/>
            <a:ext cx="2743200" cy="369332"/>
          </a:xfrm>
          <a:prstGeom prst="rect">
            <a:avLst/>
          </a:prstGeom>
          <a:noFill/>
        </p:spPr>
        <p:txBody>
          <a:bodyPr wrap="square" rtlCol="0">
            <a:spAutoFit/>
          </a:bodyPr>
          <a:lstStyle/>
          <a:p>
            <a:r>
              <a:rPr lang="zh-CN" altLang="en-US" dirty="0"/>
              <a:t>群体编码方法</a:t>
            </a:r>
          </a:p>
        </p:txBody>
      </p:sp>
      <p:sp>
        <p:nvSpPr>
          <p:cNvPr id="24" name="文本框 23">
            <a:extLst>
              <a:ext uri="{FF2B5EF4-FFF2-40B4-BE49-F238E27FC236}">
                <a16:creationId xmlns:a16="http://schemas.microsoft.com/office/drawing/2014/main" id="{0391F976-C281-4DD1-AB7C-BAC29CA90575}"/>
              </a:ext>
            </a:extLst>
          </p:cNvPr>
          <p:cNvSpPr txBox="1"/>
          <p:nvPr/>
        </p:nvSpPr>
        <p:spPr>
          <a:xfrm>
            <a:off x="3896139" y="5585791"/>
            <a:ext cx="1560648" cy="369332"/>
          </a:xfrm>
          <a:prstGeom prst="rect">
            <a:avLst/>
          </a:prstGeom>
          <a:noFill/>
        </p:spPr>
        <p:txBody>
          <a:bodyPr wrap="square" rtlCol="0">
            <a:spAutoFit/>
          </a:bodyPr>
          <a:lstStyle/>
          <a:p>
            <a:r>
              <a:rPr lang="en-US" altLang="zh-CN" dirty="0"/>
              <a:t>……</a:t>
            </a:r>
            <a:endParaRPr lang="zh-CN" altLang="en-US" dirty="0"/>
          </a:p>
        </p:txBody>
      </p:sp>
    </p:spTree>
    <p:extLst>
      <p:ext uri="{BB962C8B-B14F-4D97-AF65-F5344CB8AC3E}">
        <p14:creationId xmlns:p14="http://schemas.microsoft.com/office/powerpoint/2010/main" val="197258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FCA328-A1B9-480A-A7DE-E3AC7A560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3" name="文本框 2">
            <a:extLst>
              <a:ext uri="{FF2B5EF4-FFF2-40B4-BE49-F238E27FC236}">
                <a16:creationId xmlns:a16="http://schemas.microsoft.com/office/drawing/2014/main" id="{0E071BBA-B32C-4E15-BFAC-FB8DE72A4FD9}"/>
              </a:ext>
            </a:extLst>
          </p:cNvPr>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66B3640-B8D4-4156-B53E-35891545A5C5}"/>
              </a:ext>
            </a:extLst>
          </p:cNvPr>
          <p:cNvSpPr txBox="1"/>
          <p:nvPr/>
        </p:nvSpPr>
        <p:spPr>
          <a:xfrm>
            <a:off x="836204" y="238921"/>
            <a:ext cx="417080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几种脉冲神经网络的训练方法</a:t>
            </a:r>
          </a:p>
        </p:txBody>
      </p:sp>
      <p:sp>
        <p:nvSpPr>
          <p:cNvPr id="5" name="文本框 4">
            <a:extLst>
              <a:ext uri="{FF2B5EF4-FFF2-40B4-BE49-F238E27FC236}">
                <a16:creationId xmlns:a16="http://schemas.microsoft.com/office/drawing/2014/main" id="{4574EA5A-FFE8-45B6-9F3B-3C97C8EFDC36}"/>
              </a:ext>
            </a:extLst>
          </p:cNvPr>
          <p:cNvSpPr txBox="1"/>
          <p:nvPr/>
        </p:nvSpPr>
        <p:spPr>
          <a:xfrm>
            <a:off x="830571" y="913120"/>
            <a:ext cx="1862933" cy="369332"/>
          </a:xfrm>
          <a:prstGeom prst="rect">
            <a:avLst/>
          </a:prstGeom>
          <a:noFill/>
        </p:spPr>
        <p:txBody>
          <a:bodyPr wrap="square" rtlCol="0">
            <a:spAutoFit/>
          </a:bodyPr>
          <a:lstStyle/>
          <a:p>
            <a:r>
              <a:rPr lang="zh-CN" altLang="en-US" dirty="0"/>
              <a:t>无监督学习算法</a:t>
            </a:r>
          </a:p>
        </p:txBody>
      </p:sp>
      <p:sp>
        <p:nvSpPr>
          <p:cNvPr id="6" name="文本框 5">
            <a:extLst>
              <a:ext uri="{FF2B5EF4-FFF2-40B4-BE49-F238E27FC236}">
                <a16:creationId xmlns:a16="http://schemas.microsoft.com/office/drawing/2014/main" id="{751DF254-C2AB-41CD-90C6-CD130F9DBDB0}"/>
              </a:ext>
            </a:extLst>
          </p:cNvPr>
          <p:cNvSpPr txBox="1"/>
          <p:nvPr/>
        </p:nvSpPr>
        <p:spPr>
          <a:xfrm>
            <a:off x="1012054" y="1753687"/>
            <a:ext cx="2635607" cy="369332"/>
          </a:xfrm>
          <a:prstGeom prst="rect">
            <a:avLst/>
          </a:prstGeom>
          <a:noFill/>
        </p:spPr>
        <p:txBody>
          <a:bodyPr wrap="square" rtlCol="0">
            <a:spAutoFit/>
          </a:bodyPr>
          <a:lstStyle/>
          <a:p>
            <a:r>
              <a:rPr lang="zh-CN" altLang="en-US" dirty="0"/>
              <a:t>生物学原理：赫布法则</a:t>
            </a:r>
          </a:p>
        </p:txBody>
      </p:sp>
      <p:pic>
        <p:nvPicPr>
          <p:cNvPr id="3074" name="Picture 2" descr="https://imgconvert.csdnimg.cn/aHR0cDovL2ltZy5ibG9nLmNzZG4ubmV0LzIwMTcwMzExMTg0NTIwNTMw?x-oss-process=image/format,png">
            <a:extLst>
              <a:ext uri="{FF2B5EF4-FFF2-40B4-BE49-F238E27FC236}">
                <a16:creationId xmlns:a16="http://schemas.microsoft.com/office/drawing/2014/main" id="{14785051-0503-4010-B4B2-BDB2B6E18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574" y="999504"/>
            <a:ext cx="4267200" cy="36861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72A1AA9-9A9D-4CB3-BC94-7BDA0720106D}"/>
              </a:ext>
            </a:extLst>
          </p:cNvPr>
          <p:cNvSpPr txBox="1"/>
          <p:nvPr/>
        </p:nvSpPr>
        <p:spPr>
          <a:xfrm>
            <a:off x="830571" y="2504228"/>
            <a:ext cx="3994952" cy="646331"/>
          </a:xfrm>
          <a:prstGeom prst="rect">
            <a:avLst/>
          </a:prstGeom>
          <a:noFill/>
        </p:spPr>
        <p:txBody>
          <a:bodyPr wrap="square" rtlCol="0">
            <a:spAutoFit/>
          </a:bodyPr>
          <a:lstStyle/>
          <a:p>
            <a:r>
              <a:rPr lang="zh-CN" altLang="en-US" dirty="0"/>
              <a:t>现象：脉冲序列相关的可塑性（</a:t>
            </a:r>
            <a:r>
              <a:rPr lang="en-US" altLang="zh-CN" dirty="0"/>
              <a:t>Spike Timing Dependent Plasticity</a:t>
            </a:r>
            <a:r>
              <a:rPr lang="zh-CN" altLang="en-US" dirty="0"/>
              <a:t>，</a:t>
            </a:r>
            <a:r>
              <a:rPr lang="en-US" altLang="zh-CN" dirty="0"/>
              <a:t>STDP</a:t>
            </a:r>
            <a:r>
              <a:rPr lang="zh-CN" altLang="en-US" dirty="0"/>
              <a:t>）</a:t>
            </a:r>
          </a:p>
        </p:txBody>
      </p:sp>
      <p:sp>
        <p:nvSpPr>
          <p:cNvPr id="8" name="左大括号 7">
            <a:extLst>
              <a:ext uri="{FF2B5EF4-FFF2-40B4-BE49-F238E27FC236}">
                <a16:creationId xmlns:a16="http://schemas.microsoft.com/office/drawing/2014/main" id="{7613E3E1-DB19-48C2-8529-CDF31B4AD9B3}"/>
              </a:ext>
            </a:extLst>
          </p:cNvPr>
          <p:cNvSpPr/>
          <p:nvPr/>
        </p:nvSpPr>
        <p:spPr>
          <a:xfrm>
            <a:off x="1194272" y="4480438"/>
            <a:ext cx="212035" cy="14411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9A37F5C-FA4B-4251-9F6F-61AE46CD4E99}"/>
              </a:ext>
            </a:extLst>
          </p:cNvPr>
          <p:cNvSpPr txBox="1"/>
          <p:nvPr/>
        </p:nvSpPr>
        <p:spPr>
          <a:xfrm>
            <a:off x="1624180" y="4253273"/>
            <a:ext cx="2503084" cy="381209"/>
          </a:xfrm>
          <a:prstGeom prst="rect">
            <a:avLst/>
          </a:prstGeom>
          <a:noFill/>
        </p:spPr>
        <p:txBody>
          <a:bodyPr wrap="square" rtlCol="0">
            <a:spAutoFit/>
          </a:bodyPr>
          <a:lstStyle/>
          <a:p>
            <a:r>
              <a:rPr lang="zh-CN" altLang="en-US" dirty="0"/>
              <a:t>三相</a:t>
            </a:r>
            <a:r>
              <a:rPr lang="en-US" altLang="zh-CN" dirty="0"/>
              <a:t>STDP</a:t>
            </a:r>
            <a:endParaRPr lang="zh-CN" altLang="en-US" dirty="0"/>
          </a:p>
        </p:txBody>
      </p:sp>
      <p:sp>
        <p:nvSpPr>
          <p:cNvPr id="10" name="文本框 9">
            <a:extLst>
              <a:ext uri="{FF2B5EF4-FFF2-40B4-BE49-F238E27FC236}">
                <a16:creationId xmlns:a16="http://schemas.microsoft.com/office/drawing/2014/main" id="{1283636C-24F5-407C-B093-AC5C90F3D7A8}"/>
              </a:ext>
            </a:extLst>
          </p:cNvPr>
          <p:cNvSpPr txBox="1"/>
          <p:nvPr/>
        </p:nvSpPr>
        <p:spPr>
          <a:xfrm>
            <a:off x="1578665" y="5656897"/>
            <a:ext cx="2594113" cy="369332"/>
          </a:xfrm>
          <a:prstGeom prst="rect">
            <a:avLst/>
          </a:prstGeom>
          <a:noFill/>
        </p:spPr>
        <p:txBody>
          <a:bodyPr wrap="square" rtlCol="0">
            <a:spAutoFit/>
          </a:bodyPr>
          <a:lstStyle/>
          <a:p>
            <a:r>
              <a:rPr lang="zh-CN" altLang="en-US" dirty="0"/>
              <a:t>二相</a:t>
            </a:r>
            <a:r>
              <a:rPr lang="en-US" altLang="zh-CN" dirty="0"/>
              <a:t>STDP</a:t>
            </a:r>
            <a:endParaRPr lang="zh-CN" altLang="en-US" dirty="0"/>
          </a:p>
        </p:txBody>
      </p:sp>
      <p:pic>
        <p:nvPicPr>
          <p:cNvPr id="3076" name="Picture 4" descr="图3-2">
            <a:extLst>
              <a:ext uri="{FF2B5EF4-FFF2-40B4-BE49-F238E27FC236}">
                <a16:creationId xmlns:a16="http://schemas.microsoft.com/office/drawing/2014/main" id="{70CA8D19-DCF4-4BD5-AA47-6881B780D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939" y="3104240"/>
            <a:ext cx="31242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图3-3">
            <a:extLst>
              <a:ext uri="{FF2B5EF4-FFF2-40B4-BE49-F238E27FC236}">
                <a16:creationId xmlns:a16="http://schemas.microsoft.com/office/drawing/2014/main" id="{495DCE26-60B5-4AEA-ACB7-36DDC5FADC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7440" y="4954201"/>
            <a:ext cx="294322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853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25158</TotalTime>
  <Words>2135</Words>
  <Application>Microsoft Office PowerPoint</Application>
  <PresentationFormat>宽屏</PresentationFormat>
  <Paragraphs>193</Paragraphs>
  <Slides>23</Slides>
  <Notes>16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等线</vt:lpstr>
      <vt:lpstr>等线 Light</vt:lpstr>
      <vt:lpstr>汉仪尚巍手书W</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 hl</dc:creator>
  <cp:lastModifiedBy>lenovo</cp:lastModifiedBy>
  <cp:revision>159</cp:revision>
  <dcterms:created xsi:type="dcterms:W3CDTF">2020-10-24T16:50:01Z</dcterms:created>
  <dcterms:modified xsi:type="dcterms:W3CDTF">2021-11-04T13:09:03Z</dcterms:modified>
</cp:coreProperties>
</file>